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263" r:id="rId3"/>
    <p:sldId id="305" r:id="rId4"/>
    <p:sldId id="295" r:id="rId5"/>
    <p:sldId id="296" r:id="rId6"/>
    <p:sldId id="291" r:id="rId7"/>
    <p:sldId id="257" r:id="rId8"/>
    <p:sldId id="258" r:id="rId9"/>
    <p:sldId id="260" r:id="rId10"/>
    <p:sldId id="293" r:id="rId11"/>
    <p:sldId id="294" r:id="rId12"/>
    <p:sldId id="298" r:id="rId13"/>
    <p:sldId id="302" r:id="rId14"/>
    <p:sldId id="299" r:id="rId15"/>
    <p:sldId id="301" r:id="rId16"/>
    <p:sldId id="303" r:id="rId17"/>
    <p:sldId id="300" r:id="rId18"/>
    <p:sldId id="292" r:id="rId19"/>
    <p:sldId id="262" r:id="rId20"/>
    <p:sldId id="306" r:id="rId21"/>
    <p:sldId id="307" r:id="rId22"/>
    <p:sldId id="297"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4"/>
    <p:restoredTop sz="94718"/>
  </p:normalViewPr>
  <p:slideViewPr>
    <p:cSldViewPr snapToGrid="0">
      <p:cViewPr varScale="1">
        <p:scale>
          <a:sx n="160" d="100"/>
          <a:sy n="160" d="100"/>
        </p:scale>
        <p:origin x="2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51070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02430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6740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860595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www.cs.toronto.edu/~hinton/science.pdf"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youtube.com/watch?v=mqOdIYxxNCs" TargetMode="External"/><Relationship Id="rId5" Type="http://schemas.openxmlformats.org/officeDocument/2006/relationships/hyperlink" Target="https://github.com/fmfn/BayesianOptimization" TargetMode="External"/><Relationship Id="rId4" Type="http://schemas.openxmlformats.org/officeDocument/2006/relationships/hyperlink" Target="https://towardsdatascience.com/hyperparameter-optimization-in-gradient-boosting-packages-with-bayesian-optimization-aaf1b27e7b90"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www.youtube.com/watch?v=I4dkEALQv34" TargetMode="External"/><Relationship Id="rId3" Type="http://schemas.openxmlformats.org/officeDocument/2006/relationships/hyperlink" Target="https://towardsdatascience.com/probability-concepts-explained-bayesian-inference-for-parameter-estimation-90e8930e5348" TargetMode="External"/><Relationship Id="rId7" Type="http://schemas.openxmlformats.org/officeDocument/2006/relationships/hyperlink" Target="https://www.youtube.com/watch?v=yvWlpwnT1nw" TargetMode="External"/><Relationship Id="rId2" Type="http://schemas.openxmlformats.org/officeDocument/2006/relationships/hyperlink" Target="https://en.wikipedia.org/wiki/Bayesian_inference" TargetMode="Externa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3.png"/><Relationship Id="rId5" Type="http://schemas.openxmlformats.org/officeDocument/2006/relationships/hyperlink" Target="http://christianherta.de/lehre/dataScience/bayesian/introduction_into_bayesian_inference_with_pymc.slides.php" TargetMode="External"/><Relationship Id="rId10" Type="http://schemas.openxmlformats.org/officeDocument/2006/relationships/image" Target="../media/image16.jpeg"/><Relationship Id="rId4" Type="http://schemas.openxmlformats.org/officeDocument/2006/relationships/hyperlink" Target="https://www.probabilitycourse.com/chapter9/9_1_0_bayesian_inference.php" TargetMode="External"/><Relationship Id="rId9" Type="http://schemas.openxmlformats.org/officeDocument/2006/relationships/hyperlink" Target="https://www.youtube.com/watch?v=Pahyv9i_X2k"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youtube.com/watch?v=yvWlpwnT1nw" TargetMode="External"/><Relationship Id="rId3" Type="http://schemas.openxmlformats.org/officeDocument/2006/relationships/image" Target="../media/image18.tiff"/><Relationship Id="rId7" Type="http://schemas.openxmlformats.org/officeDocument/2006/relationships/image" Target="../media/image22.tiff"/><Relationship Id="rId2" Type="http://schemas.openxmlformats.org/officeDocument/2006/relationships/image" Target="../media/image17.tiff"/><Relationship Id="rId1" Type="http://schemas.openxmlformats.org/officeDocument/2006/relationships/slideLayout" Target="../slideLayouts/slideLayout7.xml"/><Relationship Id="rId6" Type="http://schemas.openxmlformats.org/officeDocument/2006/relationships/image" Target="../media/image21.tiff"/><Relationship Id="rId5" Type="http://schemas.openxmlformats.org/officeDocument/2006/relationships/image" Target="../media/image20.tiff"/><Relationship Id="rId10" Type="http://schemas.openxmlformats.org/officeDocument/2006/relationships/image" Target="../media/image24.jpeg"/><Relationship Id="rId4" Type="http://schemas.openxmlformats.org/officeDocument/2006/relationships/image" Target="../media/image19.tiff"/><Relationship Id="rId9"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7.xml"/><Relationship Id="rId6" Type="http://schemas.openxmlformats.org/officeDocument/2006/relationships/hyperlink" Target="https://www.youtube.com/watch?v=I4dkEALQv34" TargetMode="External"/><Relationship Id="rId5" Type="http://schemas.openxmlformats.org/officeDocument/2006/relationships/image" Target="../media/image28.jpeg"/><Relationship Id="rId4" Type="http://schemas.openxmlformats.org/officeDocument/2006/relationships/image" Target="../media/image27.tiff"/></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MUhsT0U_nxY" TargetMode="External"/><Relationship Id="rId2" Type="http://schemas.openxmlformats.org/officeDocument/2006/relationships/hyperlink" Target="http://gregorygundersen.com/blog/2019/04/04/bayesian-gaussian/" TargetMode="External"/><Relationship Id="rId1" Type="http://schemas.openxmlformats.org/officeDocument/2006/relationships/slideLayout" Target="../slideLayouts/slideLayout7.xml"/><Relationship Id="rId5" Type="http://schemas.openxmlformats.org/officeDocument/2006/relationships/image" Target="../media/image30.tiff"/><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s://www.youtube.com/watch?v=Pahyv9i_X2k" TargetMode="External"/><Relationship Id="rId1" Type="http://schemas.openxmlformats.org/officeDocument/2006/relationships/slideLayout" Target="../slideLayouts/slideLayout7.xml"/><Relationship Id="rId5" Type="http://schemas.openxmlformats.org/officeDocument/2006/relationships/image" Target="../media/image33.tiff"/><Relationship Id="rId4" Type="http://schemas.openxmlformats.org/officeDocument/2006/relationships/image" Target="../media/image32.tiff"/></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jakevdp.github.io/blog/2014/06/12/frequentism-and-bayesianism-3-confidence-credibility/" TargetMode="External"/><Relationship Id="rId7" Type="http://schemas.openxmlformats.org/officeDocument/2006/relationships/image" Target="../media/image39.tiff"/><Relationship Id="rId2" Type="http://schemas.openxmlformats.org/officeDocument/2006/relationships/hyperlink" Target="https://www.youtube.com/watch?v=KhAUfqhLakw" TargetMode="Externa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hyperlink" Target="https://youarenotsosmart.com/2016/01/02/yanss-065-survivorship-bias-rebroadcast/" TargetMode="External"/><Relationship Id="rId3" Type="http://schemas.openxmlformats.org/officeDocument/2006/relationships/hyperlink" Target="https://www.youtube.com/watch?v=p60-Jdq754A" TargetMode="External"/><Relationship Id="rId7" Type="http://schemas.openxmlformats.org/officeDocument/2006/relationships/hyperlink" Target="https://people.ucsc.edu/~msmangel/Wald.pdf" TargetMode="External"/><Relationship Id="rId2" Type="http://schemas.openxmlformats.org/officeDocument/2006/relationships/hyperlink" Target="https://www.youtube.com/watch?v=B3YQJ5DwTzM" TargetMode="External"/><Relationship Id="rId1" Type="http://schemas.openxmlformats.org/officeDocument/2006/relationships/slideLayout" Target="../slideLayouts/slideLayout2.xml"/><Relationship Id="rId6" Type="http://schemas.openxmlformats.org/officeDocument/2006/relationships/image" Target="../media/image4.tiff"/><Relationship Id="rId5" Type="http://schemas.openxmlformats.org/officeDocument/2006/relationships/hyperlink" Target="https://www.youtube.com/watch?v=y8qaI5mpJeA" TargetMode="External"/><Relationship Id="rId4" Type="http://schemas.openxmlformats.org/officeDocument/2006/relationships/hyperlink" Target="https://www.youtube.com/watch?v=Gi4YeRqfb24" TargetMode="External"/></Relationships>
</file>

<file path=ppt/slides/_rels/slide20.xml.rels><?xml version="1.0" encoding="UTF-8" standalone="yes"?>
<Relationships xmlns="http://schemas.openxmlformats.org/package/2006/relationships"><Relationship Id="rId8" Type="http://schemas.openxmlformats.org/officeDocument/2006/relationships/hyperlink" Target="https://docs.pymc.io/" TargetMode="External"/><Relationship Id="rId13" Type="http://schemas.openxmlformats.org/officeDocument/2006/relationships/hyperlink" Target="https://www.bayespy.org/" TargetMode="External"/><Relationship Id="rId18" Type="http://schemas.openxmlformats.org/officeDocument/2006/relationships/image" Target="../media/image41.jpeg"/><Relationship Id="rId3" Type="http://schemas.openxmlformats.org/officeDocument/2006/relationships/hyperlink" Target="https://scikit-learn.org/stable/modules/generated/sklearn.naive_bayes.GaussianNB.html" TargetMode="External"/><Relationship Id="rId21" Type="http://schemas.openxmlformats.org/officeDocument/2006/relationships/image" Target="../media/image44.png"/><Relationship Id="rId7" Type="http://schemas.openxmlformats.org/officeDocument/2006/relationships/hyperlink" Target="https://pystan.readthedocs.io/en/latest/" TargetMode="External"/><Relationship Id="rId12" Type="http://schemas.openxmlformats.org/officeDocument/2006/relationships/hyperlink" Target="http://edwardlib.org/" TargetMode="External"/><Relationship Id="rId17" Type="http://schemas.openxmlformats.org/officeDocument/2006/relationships/image" Target="../media/image40.png"/><Relationship Id="rId2" Type="http://schemas.openxmlformats.org/officeDocument/2006/relationships/hyperlink" Target="https://scikit-learn.org/stable/modules/naive_bayes.html" TargetMode="External"/><Relationship Id="rId16" Type="http://schemas.openxmlformats.org/officeDocument/2006/relationships/hyperlink" Target="https://cran.r-project.org/web/views/Bayesian.html" TargetMode="External"/><Relationship Id="rId20"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mc-stan.org/users/interfaces/pystan" TargetMode="External"/><Relationship Id="rId11" Type="http://schemas.openxmlformats.org/officeDocument/2006/relationships/hyperlink" Target="https://www.tensorflow.org/probability" TargetMode="External"/><Relationship Id="rId5" Type="http://schemas.openxmlformats.org/officeDocument/2006/relationships/hyperlink" Target="https://scikit-learn.org/stable/modules/linear_model.html#bayesian-regression" TargetMode="External"/><Relationship Id="rId15" Type="http://schemas.openxmlformats.org/officeDocument/2006/relationships/hyperlink" Target="https://www.bnlearn.com/" TargetMode="External"/><Relationship Id="rId10" Type="http://schemas.openxmlformats.org/officeDocument/2006/relationships/hyperlink" Target="https://pyro.ai/" TargetMode="External"/><Relationship Id="rId19" Type="http://schemas.openxmlformats.org/officeDocument/2006/relationships/image" Target="../media/image42.tiff"/><Relationship Id="rId4" Type="http://schemas.openxmlformats.org/officeDocument/2006/relationships/hyperlink" Target="https://scikit-learn.org/stable/modules/generated/sklearn.naive_bayes.MultinomialNB.html" TargetMode="External"/><Relationship Id="rId9" Type="http://schemas.openxmlformats.org/officeDocument/2006/relationships/hyperlink" Target="https://en.wikipedia.org/wiki/PyMC3" TargetMode="External"/><Relationship Id="rId14" Type="http://schemas.openxmlformats.org/officeDocument/2006/relationships/hyperlink" Target="https://pythonhosted.org/libpgm/" TargetMode="External"/><Relationship Id="rId22" Type="http://schemas.openxmlformats.org/officeDocument/2006/relationships/image" Target="../media/image45.png"/></Relationships>
</file>

<file path=ppt/slides/_rels/slide21.xml.rels><?xml version="1.0" encoding="UTF-8" standalone="yes"?>
<Relationships xmlns="http://schemas.openxmlformats.org/package/2006/relationships"><Relationship Id="rId8" Type="http://schemas.openxmlformats.org/officeDocument/2006/relationships/hyperlink" Target="https://www.cs.toronto.edu/~hinton/science.pdf" TargetMode="External"/><Relationship Id="rId13" Type="http://schemas.openxmlformats.org/officeDocument/2006/relationships/hyperlink" Target="https://www.probabilitycourse.com/chapter9/9_1_0_bayesian_inference.php" TargetMode="External"/><Relationship Id="rId18" Type="http://schemas.openxmlformats.org/officeDocument/2006/relationships/hyperlink" Target="https://www.youtube.com/watch?v=3OJEae7Qb_o" TargetMode="External"/><Relationship Id="rId3" Type="http://schemas.openxmlformats.org/officeDocument/2006/relationships/hyperlink" Target="http://www.stat.columbia.edu/~gelman/book/BDA3.pdf" TargetMode="External"/><Relationship Id="rId21" Type="http://schemas.openxmlformats.org/officeDocument/2006/relationships/image" Target="../media/image46.jpeg"/><Relationship Id="rId7" Type="http://schemas.openxmlformats.org/officeDocument/2006/relationships/hyperlink" Target="https://www.youtube.com/watch?v=KhAUfqhLakw" TargetMode="External"/><Relationship Id="rId12" Type="http://schemas.openxmlformats.org/officeDocument/2006/relationships/hyperlink" Target="https://towardsdatascience.com/probability-concepts-explained-bayesian-inference-for-parameter-estimation-90e8930e5348" TargetMode="External"/><Relationship Id="rId17" Type="http://schemas.openxmlformats.org/officeDocument/2006/relationships/hyperlink" Target="https://www.youtube.com/watch?v=Pahyv9i_X2k" TargetMode="External"/><Relationship Id="rId2" Type="http://schemas.openxmlformats.org/officeDocument/2006/relationships/hyperlink" Target="https://camdavidsonpilon.github.io/Probabilistic-Programming-and-Bayesian-Methods-for-Hackers/" TargetMode="External"/><Relationship Id="rId16" Type="http://schemas.openxmlformats.org/officeDocument/2006/relationships/hyperlink" Target="https://www.youtube.com/watch?v=I4dkEALQv34" TargetMode="External"/><Relationship Id="rId20" Type="http://schemas.openxmlformats.org/officeDocument/2006/relationships/hyperlink" Target="https://www.youtube.com/watch?v=Ie-6H_r7I5A" TargetMode="External"/><Relationship Id="rId1" Type="http://schemas.openxmlformats.org/officeDocument/2006/relationships/slideLayout" Target="../slideLayouts/slideLayout2.xml"/><Relationship Id="rId6" Type="http://schemas.openxmlformats.org/officeDocument/2006/relationships/hyperlink" Target="https://www.geeksforgeeks.org/naive-bayes-classifiers/" TargetMode="External"/><Relationship Id="rId11" Type="http://schemas.openxmlformats.org/officeDocument/2006/relationships/hyperlink" Target="https://en.wikipedia.org/wiki/Bayesian_inference" TargetMode="External"/><Relationship Id="rId24" Type="http://schemas.openxmlformats.org/officeDocument/2006/relationships/image" Target="../media/image49.jpeg"/><Relationship Id="rId5" Type="http://schemas.openxmlformats.org/officeDocument/2006/relationships/hyperlink" Target="https://www.youtube.com/watch?v=CPqOCI0ahss" TargetMode="External"/><Relationship Id="rId15" Type="http://schemas.openxmlformats.org/officeDocument/2006/relationships/hyperlink" Target="https://www.youtube.com/watch?v=yvWlpwnT1nw" TargetMode="External"/><Relationship Id="rId23" Type="http://schemas.openxmlformats.org/officeDocument/2006/relationships/image" Target="../media/image48.jpeg"/><Relationship Id="rId10" Type="http://schemas.openxmlformats.org/officeDocument/2006/relationships/hyperlink" Target="https://github.com/fmfn/BayesianOptimization" TargetMode="External"/><Relationship Id="rId19" Type="http://schemas.openxmlformats.org/officeDocument/2006/relationships/hyperlink" Target="https://www.youtube.com/watch?v=mAUwjSo5TJE" TargetMode="External"/><Relationship Id="rId4" Type="http://schemas.openxmlformats.org/officeDocument/2006/relationships/hyperlink" Target="https://www.greenteapress.com/thinkbayes/thinkbayes.pdf" TargetMode="External"/><Relationship Id="rId9" Type="http://schemas.openxmlformats.org/officeDocument/2006/relationships/hyperlink" Target="https://towardsdatascience.com/hyperparameter-optimization-in-gradient-boosting-packages-with-bayesian-optimization-aaf1b27e7b90" TargetMode="External"/><Relationship Id="rId14" Type="http://schemas.openxmlformats.org/officeDocument/2006/relationships/hyperlink" Target="http://christianherta.de/lehre/dataScience/bayesian/introduction_into_bayesian_inference_with_pymc.slides.php" TargetMode="External"/><Relationship Id="rId22" Type="http://schemas.openxmlformats.org/officeDocument/2006/relationships/image" Target="../media/image47.jpeg"/></Relationships>
</file>

<file path=ppt/slides/_rels/slide22.xml.rels><?xml version="1.0" encoding="UTF-8" standalone="yes"?>
<Relationships xmlns="http://schemas.openxmlformats.org/package/2006/relationships"><Relationship Id="rId2" Type="http://schemas.openxmlformats.org/officeDocument/2006/relationships/hyperlink" Target="https://www.glassdoor.com/Interview/bayesian-interview-questions-SRCH_KT0,8.ht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www.youtube.com/watch?v=KhAUfqhLakw"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s://www.youtube.com/watch?v=R6d-AbkhBQ8"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CPqOCI0ahs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tiff"/><Relationship Id="rId4" Type="http://schemas.openxmlformats.org/officeDocument/2006/relationships/hyperlink" Target="https://www.geeksforgeeks.org/naive-bayes-classifi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8" name="Google Shape;88;p13"/>
              <p:cNvSpPr txBox="1"/>
              <p:nvPr/>
            </p:nvSpPr>
            <p:spPr>
              <a:xfrm>
                <a:off x="145742" y="1208258"/>
                <a:ext cx="6187097" cy="2450487"/>
              </a:xfrm>
              <a:prstGeom prst="rect">
                <a:avLst/>
              </a:prstGeom>
              <a:noFill/>
              <a:ln w="635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i="0" u="none" strike="noStrike" cap="none" dirty="0">
                    <a:solidFill>
                      <a:srgbClr val="0070C0"/>
                    </a:solidFill>
                    <a:latin typeface="Calibri"/>
                    <a:ea typeface="Calibri"/>
                    <a:cs typeface="Calibri"/>
                    <a:sym typeface="Calibri"/>
                  </a:rPr>
                  <a:t>Bayes’ Theorem </a:t>
                </a:r>
                <a:r>
                  <a:rPr lang="en-US" sz="2000" b="0" i="0" u="none" strike="noStrike" cap="none" dirty="0">
                    <a:solidFill>
                      <a:schemeClr val="dk1"/>
                    </a:solidFill>
                    <a:latin typeface="Calibri"/>
                    <a:ea typeface="Calibri"/>
                    <a:cs typeface="Calibri"/>
                    <a:sym typeface="Calibri"/>
                  </a:rPr>
                  <a:t>(conditional probability)</a:t>
                </a:r>
              </a:p>
              <a:p>
                <a:pPr marL="0" marR="0" lvl="0" indent="0" algn="l" rtl="0">
                  <a:spcBef>
                    <a:spcPts val="0"/>
                  </a:spcBef>
                  <a:spcAft>
                    <a:spcPts val="0"/>
                  </a:spcAft>
                  <a:buNone/>
                </a:pPr>
                <a:endParaRPr lang="en-US" sz="1200" b="0" i="0" u="none" strike="noStrike" cap="none" dirty="0">
                  <a:solidFill>
                    <a:schemeClr val="dk1"/>
                  </a:solidFill>
                  <a:latin typeface="Calibri"/>
                  <a:ea typeface="Calibri"/>
                  <a:cs typeface="Calibri"/>
                  <a:sym typeface="Calibri"/>
                </a:endParaRPr>
              </a:p>
              <a:p>
                <a:pPr/>
                <a14:m>
                  <m:oMathPara xmlns:m="http://schemas.openxmlformats.org/officeDocument/2006/math">
                    <m:oMathParaPr>
                      <m:jc m:val="center"/>
                    </m:oMathParaPr>
                    <m:oMath xmlns:m="http://schemas.openxmlformats.org/officeDocument/2006/math">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 </m:t>
                      </m:r>
                      <m:f>
                        <m:fPr>
                          <m:ctrlPr>
                            <a:rPr lang="en-US" b="1" i="1">
                              <a:latin typeface="Cambria Math" panose="02040503050406030204" pitchFamily="18" charset="0"/>
                            </a:rPr>
                          </m:ctrlPr>
                        </m:fPr>
                        <m:num>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m:t>
                          </m:r>
                        </m:num>
                        <m:den>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m:t>
                          </m:r>
                        </m:den>
                      </m:f>
                    </m:oMath>
                  </m:oMathPara>
                </a14:m>
                <a:endParaRPr lang="en-US" dirty="0"/>
              </a:p>
              <a:p>
                <a:pPr marL="0" marR="0" lvl="0" indent="0" algn="l" rtl="0">
                  <a:spcBef>
                    <a:spcPts val="0"/>
                  </a:spcBef>
                  <a:spcAft>
                    <a:spcPts val="0"/>
                  </a:spcAft>
                  <a:buNone/>
                </a:pPr>
                <a:r>
                  <a:rPr lang="en-US" sz="2000" dirty="0">
                    <a:solidFill>
                      <a:schemeClr val="dk1"/>
                    </a:solidFill>
                    <a:latin typeface="Calibri"/>
                    <a:cs typeface="Calibri"/>
                    <a:sym typeface="Calibri"/>
                  </a:rPr>
                  <a:t>or</a:t>
                </a:r>
              </a:p>
              <a:p>
                <a:pPr algn="ctr"/>
                <a:r>
                  <a:rPr lang="en-US" sz="2000" dirty="0">
                    <a:solidFill>
                      <a:schemeClr val="dk1"/>
                    </a:solidFill>
                    <a:latin typeface="Calibri"/>
                    <a:cs typeface="Calibri"/>
                    <a:sym typeface="Calibri"/>
                  </a:rPr>
                  <a:t>     </a:t>
                </a:r>
                <a14:m>
                  <m:oMath xmlns:m="http://schemas.openxmlformats.org/officeDocument/2006/math">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m:t>
                    </m:r>
                  </m:oMath>
                </a14:m>
                <a:endParaRPr lang="en-US" dirty="0"/>
              </a:p>
              <a:p>
                <a:pPr marL="0" marR="0" lvl="0" indent="0" algn="l" rtl="0">
                  <a:spcBef>
                    <a:spcPts val="0"/>
                  </a:spcBef>
                  <a:spcAft>
                    <a:spcPts val="0"/>
                  </a:spcAft>
                  <a:buNone/>
                </a:pPr>
                <a:endParaRPr lang="en-US" sz="1200" dirty="0">
                  <a:solidFill>
                    <a:schemeClr val="dk1"/>
                  </a:solidFill>
                  <a:latin typeface="Calibri"/>
                  <a:cs typeface="Calibri"/>
                  <a:sym typeface="Calibri"/>
                </a:endParaRPr>
              </a:p>
              <a:p>
                <a:pPr marL="0" marR="0" lvl="0" indent="0" algn="l" rtl="0">
                  <a:spcBef>
                    <a:spcPts val="0"/>
                  </a:spcBef>
                  <a:spcAft>
                    <a:spcPts val="0"/>
                  </a:spcAft>
                  <a:buNone/>
                </a:pPr>
                <a:r>
                  <a:rPr lang="en-US" sz="2400" b="0" i="0" u="none" strike="noStrike" cap="none" dirty="0">
                    <a:solidFill>
                      <a:schemeClr val="dk1"/>
                    </a:solidFill>
                    <a:latin typeface="Calibri"/>
                    <a:ea typeface="Calibri"/>
                    <a:cs typeface="Calibri"/>
                    <a:sym typeface="Calibri"/>
                  </a:rPr>
                  <a:t>where A and B are events, and P(B) not equal 0.</a:t>
                </a:r>
                <a:endParaRPr sz="2400" b="0" i="0" u="none" strike="noStrike" cap="none" dirty="0">
                  <a:solidFill>
                    <a:schemeClr val="dk1"/>
                  </a:solidFill>
                  <a:latin typeface="Calibri"/>
                  <a:ea typeface="Calibri"/>
                  <a:cs typeface="Calibri"/>
                  <a:sym typeface="Calibri"/>
                </a:endParaRPr>
              </a:p>
            </p:txBody>
          </p:sp>
        </mc:Choice>
        <mc:Fallback xmlns="">
          <p:sp>
            <p:nvSpPr>
              <p:cNvPr id="88" name="Google Shape;88;p13"/>
              <p:cNvSpPr txBox="1">
                <a:spLocks noRot="1" noChangeAspect="1" noMove="1" noResize="1" noEditPoints="1" noAdjustHandles="1" noChangeArrowheads="1" noChangeShapeType="1" noTextEdit="1"/>
              </p:cNvSpPr>
              <p:nvPr/>
            </p:nvSpPr>
            <p:spPr>
              <a:xfrm>
                <a:off x="145742" y="1208258"/>
                <a:ext cx="6187097" cy="2450487"/>
              </a:xfrm>
              <a:prstGeom prst="rect">
                <a:avLst/>
              </a:prstGeom>
              <a:blipFill>
                <a:blip r:embed="rId3"/>
                <a:stretch>
                  <a:fillRect l="-2028" t="-2010" b="-1005"/>
                </a:stretch>
              </a:blipFill>
              <a:ln w="63500" cap="flat" cmpd="sng">
                <a:solidFill>
                  <a:schemeClr val="accent6"/>
                </a:solidFill>
                <a:prstDash val="solid"/>
                <a:round/>
                <a:headEnd type="none" w="sm" len="sm"/>
                <a:tailEnd type="none" w="sm" len="sm"/>
              </a:ln>
            </p:spPr>
            <p:txBody>
              <a:bodyPr/>
              <a:lstStyle/>
              <a:p>
                <a:r>
                  <a:rPr lang="en-US">
                    <a:noFill/>
                  </a:rPr>
                  <a:t> </a:t>
                </a:r>
              </a:p>
            </p:txBody>
          </p:sp>
        </mc:Fallback>
      </mc:AlternateContent>
      <p:sp>
        <p:nvSpPr>
          <p:cNvPr id="89" name="Google Shape;89;p13"/>
          <p:cNvSpPr txBox="1"/>
          <p:nvPr/>
        </p:nvSpPr>
        <p:spPr>
          <a:xfrm>
            <a:off x="4800731" y="4169514"/>
            <a:ext cx="4378046" cy="248205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Calibri"/>
                <a:cs typeface="Calibri"/>
                <a:sym typeface="Calibri"/>
              </a:rPr>
              <a:t>A = Happy, B = Rich</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P(A) = 40% = probability of being happy (Yellow)</a:t>
            </a:r>
          </a:p>
          <a:p>
            <a:pPr marL="0" marR="0" lvl="0" indent="0" algn="l" rtl="0">
              <a:spcBef>
                <a:spcPts val="0"/>
              </a:spcBef>
              <a:spcAft>
                <a:spcPts val="0"/>
              </a:spcAft>
              <a:buNone/>
            </a:pPr>
            <a:r>
              <a:rPr lang="en-US" dirty="0">
                <a:solidFill>
                  <a:schemeClr val="dk1"/>
                </a:solidFill>
                <a:latin typeface="Calibri"/>
                <a:ea typeface="Calibri"/>
                <a:cs typeface="Calibri"/>
                <a:sym typeface="Calibri"/>
              </a:rPr>
              <a:t>P(B) = 5% = probability of being rich (Blue)</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lvl="0"/>
            <a:r>
              <a:rPr lang="en-US" dirty="0">
                <a:solidFill>
                  <a:schemeClr val="dk1"/>
                </a:solidFill>
                <a:latin typeface="Calibri"/>
                <a:ea typeface="Calibri"/>
                <a:cs typeface="Calibri"/>
                <a:sym typeface="Calibri"/>
              </a:rPr>
              <a:t>P(B|A) = 10% = probability of being rich given that Happy</a:t>
            </a:r>
          </a:p>
          <a:p>
            <a:pPr lvl="0"/>
            <a:r>
              <a:rPr lang="en-US" dirty="0">
                <a:solidFill>
                  <a:schemeClr val="dk1"/>
                </a:solidFill>
                <a:latin typeface="Calibri"/>
                <a:ea typeface="Calibri"/>
                <a:cs typeface="Calibri"/>
                <a:sym typeface="Calibri"/>
              </a:rPr>
              <a:t>P(A|B) = 80% = probability of being happy given that rich</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Intersection:</a:t>
            </a:r>
          </a:p>
          <a:p>
            <a:r>
              <a:rPr lang="en-US" dirty="0">
                <a:solidFill>
                  <a:schemeClr val="dk1"/>
                </a:solidFill>
                <a:latin typeface="Calibri"/>
                <a:ea typeface="Calibri"/>
                <a:cs typeface="Calibri"/>
                <a:sym typeface="Calibri"/>
              </a:rPr>
              <a:t>P(A &amp; B) = 4% = probability of rich &amp; happy (Green)</a:t>
            </a:r>
          </a:p>
          <a:p>
            <a:pPr marL="0" marR="0" lvl="0" indent="0" algn="l" rtl="0">
              <a:spcBef>
                <a:spcPts val="0"/>
              </a:spcBef>
              <a:spcAft>
                <a:spcPts val="0"/>
              </a:spcAft>
              <a:buNone/>
            </a:pPr>
            <a:r>
              <a:rPr lang="en-US" dirty="0">
                <a:solidFill>
                  <a:schemeClr val="dk1"/>
                </a:solidFill>
                <a:latin typeface="Calibri"/>
                <a:ea typeface="Calibri"/>
                <a:cs typeface="Calibri"/>
                <a:sym typeface="Calibri"/>
              </a:rPr>
              <a:t>P(A|B)*P(B) = 80%*5% = 4%</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P(B|A)*P(A) = 10%*40% = 4%</a:t>
            </a:r>
          </a:p>
        </p:txBody>
      </p:sp>
      <p:sp>
        <p:nvSpPr>
          <p:cNvPr id="90" name="Google Shape;90;p13"/>
          <p:cNvSpPr txBox="1"/>
          <p:nvPr/>
        </p:nvSpPr>
        <p:spPr>
          <a:xfrm>
            <a:off x="93257" y="-77443"/>
            <a:ext cx="7972927" cy="954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rgbClr val="0070C0"/>
                </a:solidFill>
                <a:latin typeface="Calibri"/>
                <a:ea typeface="Calibri"/>
                <a:cs typeface="Calibri"/>
                <a:sym typeface="Calibri"/>
              </a:rPr>
              <a:t>Bayesian inference - </a:t>
            </a:r>
            <a:r>
              <a:rPr lang="en-US" sz="2800" dirty="0">
                <a:solidFill>
                  <a:srgbClr val="0070C0"/>
                </a:solidFill>
                <a:latin typeface="Calibri"/>
                <a:ea typeface="Calibri"/>
                <a:cs typeface="Calibri"/>
                <a:sym typeface="Calibri"/>
              </a:rPr>
              <a:t>calculate probability</a:t>
            </a:r>
            <a:endParaRPr dirty="0"/>
          </a:p>
          <a:p>
            <a:pPr marL="0" marR="0" lvl="0" indent="0" algn="l" rtl="0">
              <a:spcBef>
                <a:spcPts val="0"/>
              </a:spcBef>
              <a:spcAft>
                <a:spcPts val="0"/>
              </a:spcAft>
              <a:buNone/>
            </a:pPr>
            <a:r>
              <a:rPr lang="en-US" sz="2800" dirty="0">
                <a:solidFill>
                  <a:srgbClr val="0070C0"/>
                </a:solidFill>
                <a:latin typeface="Calibri"/>
                <a:ea typeface="Calibri"/>
                <a:cs typeface="Calibri"/>
                <a:sym typeface="Calibri"/>
              </a:rPr>
              <a:t>following chains of dependencies or correlations</a:t>
            </a:r>
            <a:endParaRPr dirty="0"/>
          </a:p>
        </p:txBody>
      </p:sp>
      <p:sp>
        <p:nvSpPr>
          <p:cNvPr id="91" name="Google Shape;91;p13"/>
          <p:cNvSpPr txBox="1"/>
          <p:nvPr/>
        </p:nvSpPr>
        <p:spPr>
          <a:xfrm>
            <a:off x="10130582" y="2213811"/>
            <a:ext cx="158817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Thomas Bayes </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(1701–1761)</a:t>
            </a:r>
            <a:endParaRPr sz="1800" dirty="0">
              <a:solidFill>
                <a:schemeClr val="dk1"/>
              </a:solidFill>
              <a:latin typeface="Calibri"/>
              <a:ea typeface="Calibri"/>
              <a:cs typeface="Calibri"/>
              <a:sym typeface="Calibri"/>
            </a:endParaRPr>
          </a:p>
        </p:txBody>
      </p:sp>
      <p:pic>
        <p:nvPicPr>
          <p:cNvPr id="92" name="Google Shape;92;p1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005418" y="0"/>
            <a:ext cx="1818487" cy="2213811"/>
          </a:xfrm>
          <a:prstGeom prst="rect">
            <a:avLst/>
          </a:prstGeom>
          <a:noFill/>
          <a:ln>
            <a:noFill/>
          </a:ln>
        </p:spPr>
      </p:pic>
      <p:sp>
        <p:nvSpPr>
          <p:cNvPr id="96" name="Google Shape;96;p13"/>
          <p:cNvSpPr/>
          <p:nvPr/>
        </p:nvSpPr>
        <p:spPr>
          <a:xfrm>
            <a:off x="124872" y="4295617"/>
            <a:ext cx="4588042" cy="2229852"/>
          </a:xfrm>
          <a:prstGeom prst="rect">
            <a:avLst/>
          </a:prstGeom>
          <a:solidFill>
            <a:srgbClr val="FBE4D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 name="Google Shape;97;p13"/>
          <p:cNvSpPr/>
          <p:nvPr/>
        </p:nvSpPr>
        <p:spPr>
          <a:xfrm>
            <a:off x="768355" y="4600417"/>
            <a:ext cx="3224463" cy="1764631"/>
          </a:xfrm>
          <a:prstGeom prst="ellipse">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 name="Google Shape;98;p13"/>
          <p:cNvSpPr/>
          <p:nvPr/>
        </p:nvSpPr>
        <p:spPr>
          <a:xfrm>
            <a:off x="2944273" y="5032264"/>
            <a:ext cx="1397874" cy="900935"/>
          </a:xfrm>
          <a:prstGeom prst="ellipse">
            <a:avLst/>
          </a:prstGeom>
          <a:solidFill>
            <a:srgbClr val="00B0F0">
              <a:alpha val="40784"/>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 name="Google Shape;99;p13"/>
          <p:cNvSpPr txBox="1"/>
          <p:nvPr/>
        </p:nvSpPr>
        <p:spPr>
          <a:xfrm>
            <a:off x="1669819" y="5032264"/>
            <a:ext cx="1274454" cy="90093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FF0000"/>
                </a:solidFill>
                <a:latin typeface="Calibri"/>
                <a:ea typeface="Calibri"/>
                <a:cs typeface="Calibri"/>
                <a:sym typeface="Calibri"/>
              </a:rPr>
              <a:t>A</a:t>
            </a:r>
          </a:p>
          <a:p>
            <a:pPr marL="0" marR="0" lvl="0" indent="0" algn="l" rtl="0">
              <a:spcBef>
                <a:spcPts val="0"/>
              </a:spcBef>
              <a:spcAft>
                <a:spcPts val="0"/>
              </a:spcAft>
              <a:buNone/>
            </a:pPr>
            <a:r>
              <a:rPr lang="en-US" sz="2000" b="1" dirty="0">
                <a:solidFill>
                  <a:srgbClr val="FF0000"/>
                </a:solidFill>
                <a:latin typeface="Calibri"/>
                <a:ea typeface="Calibri"/>
                <a:cs typeface="Calibri"/>
                <a:sym typeface="Calibri"/>
              </a:rPr>
              <a:t>Happy</a:t>
            </a:r>
            <a:endParaRPr sz="2000" b="1" dirty="0">
              <a:solidFill>
                <a:srgbClr val="FF0000"/>
              </a:solidFill>
              <a:latin typeface="Calibri"/>
              <a:ea typeface="Calibri"/>
              <a:cs typeface="Calibri"/>
              <a:sym typeface="Calibri"/>
            </a:endParaRPr>
          </a:p>
        </p:txBody>
      </p:sp>
      <p:sp>
        <p:nvSpPr>
          <p:cNvPr id="100" name="Google Shape;100;p13"/>
          <p:cNvSpPr txBox="1"/>
          <p:nvPr/>
        </p:nvSpPr>
        <p:spPr>
          <a:xfrm>
            <a:off x="3989078" y="5200812"/>
            <a:ext cx="727576" cy="75354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FF0000"/>
                </a:solidFill>
                <a:latin typeface="Calibri"/>
                <a:ea typeface="Calibri"/>
                <a:cs typeface="Calibri"/>
                <a:sym typeface="Calibri"/>
              </a:rPr>
              <a:t>B</a:t>
            </a:r>
          </a:p>
          <a:p>
            <a:pPr marL="0" marR="0" lvl="0" indent="0" algn="l" rtl="0">
              <a:spcBef>
                <a:spcPts val="0"/>
              </a:spcBef>
              <a:spcAft>
                <a:spcPts val="0"/>
              </a:spcAft>
              <a:buNone/>
            </a:pPr>
            <a:r>
              <a:rPr lang="en-US" sz="2000" b="1" dirty="0">
                <a:solidFill>
                  <a:srgbClr val="FF0000"/>
                </a:solidFill>
                <a:latin typeface="Calibri"/>
                <a:ea typeface="Calibri"/>
                <a:cs typeface="Calibri"/>
                <a:sym typeface="Calibri"/>
              </a:rPr>
              <a:t>Rich</a:t>
            </a:r>
            <a:endParaRPr sz="2000" b="1" dirty="0">
              <a:solidFill>
                <a:srgbClr val="FF0000"/>
              </a:solidFill>
              <a:latin typeface="Calibri"/>
              <a:ea typeface="Calibri"/>
              <a:cs typeface="Calibri"/>
              <a:sym typeface="Calibri"/>
            </a:endParaRPr>
          </a:p>
        </p:txBody>
      </p:sp>
      <p:sp>
        <p:nvSpPr>
          <p:cNvPr id="101" name="Google Shape;101;p13"/>
          <p:cNvSpPr txBox="1"/>
          <p:nvPr/>
        </p:nvSpPr>
        <p:spPr>
          <a:xfrm>
            <a:off x="3294709" y="4278060"/>
            <a:ext cx="153087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FF0000"/>
                </a:solidFill>
                <a:latin typeface="Calibri"/>
                <a:ea typeface="Calibri"/>
                <a:cs typeface="Calibri"/>
                <a:sym typeface="Calibri"/>
              </a:rPr>
              <a:t>All People</a:t>
            </a:r>
            <a:endParaRPr sz="2000" b="1" dirty="0">
              <a:solidFill>
                <a:srgbClr val="FF0000"/>
              </a:solidFill>
              <a:latin typeface="Calibri"/>
              <a:ea typeface="Calibri"/>
              <a:cs typeface="Calibri"/>
              <a:sym typeface="Calibri"/>
            </a:endParaRPr>
          </a:p>
        </p:txBody>
      </p:sp>
      <p:pic>
        <p:nvPicPr>
          <p:cNvPr id="17" name="Google Shape;102;p13">
            <a:extLst>
              <a:ext uri="{FF2B5EF4-FFF2-40B4-BE49-F238E27FC236}">
                <a16:creationId xmlns:a16="http://schemas.microsoft.com/office/drawing/2014/main" id="{5D5E0C1C-95DE-384B-AD65-D49C976EA70D}"/>
              </a:ext>
            </a:extLst>
          </p:cNvPr>
          <p:cNvPicPr preferRelativeResize="0"/>
          <p:nvPr/>
        </p:nvPicPr>
        <p:blipFill rotWithShape="1">
          <a:blip r:embed="rId5">
            <a:alphaModFix/>
          </a:blip>
          <a:srcRect/>
          <a:stretch/>
        </p:blipFill>
        <p:spPr>
          <a:xfrm>
            <a:off x="6649954" y="1838425"/>
            <a:ext cx="2946400" cy="660400"/>
          </a:xfrm>
          <a:prstGeom prst="rect">
            <a:avLst/>
          </a:prstGeom>
          <a:noFill/>
          <a:ln w="50800" cap="flat" cmpd="sng">
            <a:solidFill>
              <a:srgbClr val="00B050"/>
            </a:solidFill>
            <a:prstDash val="solid"/>
            <a:round/>
            <a:headEnd type="none" w="sm" len="sm"/>
            <a:tailEnd type="none" w="sm" len="sm"/>
          </a:ln>
        </p:spPr>
      </p:pic>
      <p:sp>
        <p:nvSpPr>
          <p:cNvPr id="4" name="TextBox 3">
            <a:extLst>
              <a:ext uri="{FF2B5EF4-FFF2-40B4-BE49-F238E27FC236}">
                <a16:creationId xmlns:a16="http://schemas.microsoft.com/office/drawing/2014/main" id="{23D95E1F-CDDC-4A4B-82A6-9F51C79D9ADF}"/>
              </a:ext>
            </a:extLst>
          </p:cNvPr>
          <p:cNvSpPr txBox="1"/>
          <p:nvPr/>
        </p:nvSpPr>
        <p:spPr>
          <a:xfrm>
            <a:off x="9397063" y="4569363"/>
            <a:ext cx="2670065" cy="1384995"/>
          </a:xfrm>
          <a:prstGeom prst="rect">
            <a:avLst/>
          </a:prstGeom>
          <a:noFill/>
        </p:spPr>
        <p:txBody>
          <a:bodyPr wrap="square" rtlCol="0">
            <a:spAutoFit/>
          </a:bodyPr>
          <a:lstStyle/>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     | Happy  |      |</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|Rich |   4    |   1  |</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     |  36    |  59  |</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a:t>
            </a:r>
          </a:p>
        </p:txBody>
      </p:sp>
      <p:sp>
        <p:nvSpPr>
          <p:cNvPr id="2" name="TextBox 1">
            <a:extLst>
              <a:ext uri="{FF2B5EF4-FFF2-40B4-BE49-F238E27FC236}">
                <a16:creationId xmlns:a16="http://schemas.microsoft.com/office/drawing/2014/main" id="{08D25109-BDA7-D542-BBD3-673AD585F84A}"/>
              </a:ext>
            </a:extLst>
          </p:cNvPr>
          <p:cNvSpPr txBox="1"/>
          <p:nvPr/>
        </p:nvSpPr>
        <p:spPr>
          <a:xfrm>
            <a:off x="9860056" y="2848755"/>
            <a:ext cx="2180460" cy="1015663"/>
          </a:xfrm>
          <a:prstGeom prst="rect">
            <a:avLst/>
          </a:prstGeom>
          <a:noFill/>
        </p:spPr>
        <p:txBody>
          <a:bodyPr wrap="square" rtlCol="0">
            <a:spAutoFit/>
          </a:bodyPr>
          <a:lstStyle/>
          <a:p>
            <a:pPr algn="ctr"/>
            <a:r>
              <a:rPr lang="en-US" sz="1200" dirty="0"/>
              <a:t>"An Essay towards solving a Problem in the Doctrine of Chances", presented by Richard Price in 1763, two years after Bayes' death.</a:t>
            </a:r>
          </a:p>
        </p:txBody>
      </p:sp>
      <p:sp>
        <p:nvSpPr>
          <p:cNvPr id="3" name="TextBox 2">
            <a:extLst>
              <a:ext uri="{FF2B5EF4-FFF2-40B4-BE49-F238E27FC236}">
                <a16:creationId xmlns:a16="http://schemas.microsoft.com/office/drawing/2014/main" id="{680BD279-5025-984E-9F93-DDE8AEBFA92D}"/>
              </a:ext>
            </a:extLst>
          </p:cNvPr>
          <p:cNvSpPr txBox="1"/>
          <p:nvPr/>
        </p:nvSpPr>
        <p:spPr>
          <a:xfrm>
            <a:off x="8719972" y="1445339"/>
            <a:ext cx="890203" cy="307777"/>
          </a:xfrm>
          <a:prstGeom prst="rect">
            <a:avLst/>
          </a:prstGeom>
          <a:noFill/>
        </p:spPr>
        <p:txBody>
          <a:bodyPr wrap="square" rtlCol="0">
            <a:spAutoFit/>
          </a:bodyPr>
          <a:lstStyle/>
          <a:p>
            <a:r>
              <a:rPr lang="en-US" dirty="0"/>
              <a:t>P(B|A)</a:t>
            </a:r>
          </a:p>
        </p:txBody>
      </p:sp>
      <p:sp>
        <p:nvSpPr>
          <p:cNvPr id="18" name="TextBox 17">
            <a:extLst>
              <a:ext uri="{FF2B5EF4-FFF2-40B4-BE49-F238E27FC236}">
                <a16:creationId xmlns:a16="http://schemas.microsoft.com/office/drawing/2014/main" id="{14E09531-C697-B042-B4BC-38DCCD68B758}"/>
              </a:ext>
            </a:extLst>
          </p:cNvPr>
          <p:cNvSpPr txBox="1"/>
          <p:nvPr/>
        </p:nvSpPr>
        <p:spPr>
          <a:xfrm>
            <a:off x="7824512" y="1445339"/>
            <a:ext cx="619677" cy="307777"/>
          </a:xfrm>
          <a:prstGeom prst="rect">
            <a:avLst/>
          </a:prstGeom>
          <a:noFill/>
        </p:spPr>
        <p:txBody>
          <a:bodyPr wrap="square" rtlCol="0">
            <a:spAutoFit/>
          </a:bodyPr>
          <a:lstStyle/>
          <a:p>
            <a:r>
              <a:rPr lang="en-US" dirty="0"/>
              <a:t>P(A)</a:t>
            </a:r>
          </a:p>
        </p:txBody>
      </p:sp>
      <p:sp>
        <p:nvSpPr>
          <p:cNvPr id="19" name="TextBox 18">
            <a:extLst>
              <a:ext uri="{FF2B5EF4-FFF2-40B4-BE49-F238E27FC236}">
                <a16:creationId xmlns:a16="http://schemas.microsoft.com/office/drawing/2014/main" id="{F099BFE0-214E-2B4F-A1E1-A8D2AC7F6355}"/>
              </a:ext>
            </a:extLst>
          </p:cNvPr>
          <p:cNvSpPr txBox="1"/>
          <p:nvPr/>
        </p:nvSpPr>
        <p:spPr>
          <a:xfrm>
            <a:off x="8413828" y="2542789"/>
            <a:ext cx="677606" cy="307777"/>
          </a:xfrm>
          <a:prstGeom prst="rect">
            <a:avLst/>
          </a:prstGeom>
          <a:noFill/>
        </p:spPr>
        <p:txBody>
          <a:bodyPr wrap="square" rtlCol="0">
            <a:spAutoFit/>
          </a:bodyPr>
          <a:lstStyle/>
          <a:p>
            <a:r>
              <a:rPr lang="en-US" dirty="0"/>
              <a:t>P(B)</a:t>
            </a:r>
          </a:p>
        </p:txBody>
      </p:sp>
      <p:sp>
        <p:nvSpPr>
          <p:cNvPr id="20" name="TextBox 19">
            <a:extLst>
              <a:ext uri="{FF2B5EF4-FFF2-40B4-BE49-F238E27FC236}">
                <a16:creationId xmlns:a16="http://schemas.microsoft.com/office/drawing/2014/main" id="{4D658A17-55A2-5249-ABB2-34BE8376768C}"/>
              </a:ext>
            </a:extLst>
          </p:cNvPr>
          <p:cNvSpPr txBox="1"/>
          <p:nvPr/>
        </p:nvSpPr>
        <p:spPr>
          <a:xfrm>
            <a:off x="6673273" y="1445339"/>
            <a:ext cx="890204" cy="307777"/>
          </a:xfrm>
          <a:prstGeom prst="rect">
            <a:avLst/>
          </a:prstGeom>
          <a:noFill/>
        </p:spPr>
        <p:txBody>
          <a:bodyPr wrap="square" rtlCol="0">
            <a:spAutoFit/>
          </a:bodyPr>
          <a:lstStyle/>
          <a:p>
            <a:r>
              <a:rPr lang="en-US" dirty="0"/>
              <a:t>P(A|B)</a:t>
            </a:r>
          </a:p>
        </p:txBody>
      </p:sp>
    </p:spTree>
    <p:extLst>
      <p:ext uri="{BB962C8B-B14F-4D97-AF65-F5344CB8AC3E}">
        <p14:creationId xmlns:p14="http://schemas.microsoft.com/office/powerpoint/2010/main" val="531636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18" name="Google Shape;107;p14">
            <a:extLst>
              <a:ext uri="{FF2B5EF4-FFF2-40B4-BE49-F238E27FC236}">
                <a16:creationId xmlns:a16="http://schemas.microsoft.com/office/drawing/2014/main" id="{C2992640-6531-5D46-B219-A020079806DB}"/>
              </a:ext>
            </a:extLst>
          </p:cNvPr>
          <p:cNvSpPr txBox="1"/>
          <p:nvPr/>
        </p:nvSpPr>
        <p:spPr>
          <a:xfrm>
            <a:off x="91343" y="40387"/>
            <a:ext cx="5893822" cy="11372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tx1"/>
                </a:solidFill>
                <a:latin typeface="Calibri" panose="020F0502020204030204" pitchFamily="34" charset="0"/>
                <a:cs typeface="Calibri" panose="020F0502020204030204" pitchFamily="34" charset="0"/>
                <a:sym typeface="Calibri"/>
              </a:rPr>
              <a:t>Bayesian network  </a:t>
            </a:r>
            <a:br>
              <a:rPr lang="en-US" sz="2800" b="1" dirty="0">
                <a:solidFill>
                  <a:schemeClr val="tx1"/>
                </a:solidFill>
                <a:latin typeface="Calibri" panose="020F0502020204030204" pitchFamily="34" charset="0"/>
                <a:cs typeface="Calibri" panose="020F0502020204030204" pitchFamily="34" charset="0"/>
                <a:sym typeface="Calibri"/>
              </a:rPr>
            </a:br>
            <a:r>
              <a:rPr lang="en-US" sz="1800" dirty="0">
                <a:solidFill>
                  <a:schemeClr val="dk1"/>
                </a:solidFill>
                <a:latin typeface="Calibri"/>
                <a:cs typeface="Calibri"/>
                <a:sym typeface="Calibri"/>
              </a:rPr>
              <a:t>( a.k.a. Bayes network, belief network, Bayes(</a:t>
            </a:r>
            <a:r>
              <a:rPr lang="en-US" sz="1800" dirty="0" err="1">
                <a:solidFill>
                  <a:schemeClr val="dk1"/>
                </a:solidFill>
                <a:latin typeface="Calibri"/>
                <a:cs typeface="Calibri"/>
                <a:sym typeface="Calibri"/>
              </a:rPr>
              <a:t>ian</a:t>
            </a:r>
            <a:r>
              <a:rPr lang="en-US" sz="1800" dirty="0">
                <a:solidFill>
                  <a:schemeClr val="dk1"/>
                </a:solidFill>
                <a:latin typeface="Calibri"/>
                <a:cs typeface="Calibri"/>
                <a:sym typeface="Calibri"/>
              </a:rPr>
              <a:t>) model </a:t>
            </a:r>
          </a:p>
          <a:p>
            <a:pPr marL="0" marR="0" lvl="0" indent="0" algn="l" rtl="0">
              <a:spcBef>
                <a:spcPts val="0"/>
              </a:spcBef>
              <a:spcAft>
                <a:spcPts val="0"/>
              </a:spcAft>
              <a:buNone/>
            </a:pPr>
            <a:r>
              <a:rPr lang="en-US" sz="1800" dirty="0">
                <a:solidFill>
                  <a:schemeClr val="dk1"/>
                </a:solidFill>
                <a:latin typeface="Calibri"/>
                <a:cs typeface="Calibri"/>
                <a:sym typeface="Calibri"/>
              </a:rPr>
              <a:t>  or probabilistic directed acyclic graphical model )</a:t>
            </a:r>
            <a:r>
              <a:rPr lang="en-US" sz="1800" dirty="0">
                <a:solidFill>
                  <a:schemeClr val="dk1"/>
                </a:solidFill>
                <a:latin typeface="Calibri"/>
                <a:ea typeface="Calibri"/>
                <a:cs typeface="Calibri"/>
                <a:sym typeface="Calibri"/>
              </a:rPr>
              <a:t> </a:t>
            </a:r>
          </a:p>
        </p:txBody>
      </p:sp>
      <p:pic>
        <p:nvPicPr>
          <p:cNvPr id="19" name="Google Shape;114;p14">
            <a:extLst>
              <a:ext uri="{FF2B5EF4-FFF2-40B4-BE49-F238E27FC236}">
                <a16:creationId xmlns:a16="http://schemas.microsoft.com/office/drawing/2014/main" id="{6CEB8B6B-5D31-D04D-8340-CFFC67C74C71}"/>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21286" y="418578"/>
            <a:ext cx="1715986" cy="1996320"/>
          </a:xfrm>
          <a:prstGeom prst="rect">
            <a:avLst/>
          </a:prstGeom>
          <a:noFill/>
          <a:ln>
            <a:noFill/>
          </a:ln>
        </p:spPr>
      </p:pic>
      <p:pic>
        <p:nvPicPr>
          <p:cNvPr id="1026" name="Picture 2" descr="A name for layered directed graph as in a fully-connected neural network -  Mathematics Stack Exchange">
            <a:extLst>
              <a:ext uri="{FF2B5EF4-FFF2-40B4-BE49-F238E27FC236}">
                <a16:creationId xmlns:a16="http://schemas.microsoft.com/office/drawing/2014/main" id="{9F27D678-C094-7546-8A93-B3B6A7DC683E}"/>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021286" y="3248453"/>
            <a:ext cx="4388069" cy="2234581"/>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107;p14">
            <a:extLst>
              <a:ext uri="{FF2B5EF4-FFF2-40B4-BE49-F238E27FC236}">
                <a16:creationId xmlns:a16="http://schemas.microsoft.com/office/drawing/2014/main" id="{341F2A09-BD6A-6E40-B245-BD73EC20CC51}"/>
              </a:ext>
            </a:extLst>
          </p:cNvPr>
          <p:cNvSpPr txBox="1"/>
          <p:nvPr/>
        </p:nvSpPr>
        <p:spPr>
          <a:xfrm>
            <a:off x="91342" y="1416738"/>
            <a:ext cx="6613415" cy="9981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chemeClr val="accent1"/>
                </a:solidFill>
                <a:latin typeface="Calibri" panose="020F0502020204030204" pitchFamily="34" charset="0"/>
                <a:cs typeface="Calibri" panose="020F0502020204030204" pitchFamily="34" charset="0"/>
                <a:sym typeface="Calibri"/>
              </a:rPr>
              <a:t>Bayesian network </a:t>
            </a:r>
            <a:r>
              <a:rPr lang="en-US" sz="1800" dirty="0">
                <a:solidFill>
                  <a:schemeClr val="dk1"/>
                </a:solidFill>
                <a:latin typeface="Calibri"/>
                <a:ea typeface="Calibri"/>
                <a:cs typeface="Calibri"/>
                <a:sym typeface="Calibri"/>
              </a:rPr>
              <a:t>is a probabilistic graphical model (a type of statistical model) that represents a set of random variables and their conditional dependencies via a directed acyclic graph (DAG). </a:t>
            </a:r>
          </a:p>
        </p:txBody>
      </p:sp>
      <p:sp>
        <p:nvSpPr>
          <p:cNvPr id="7" name="Google Shape;107;p14">
            <a:extLst>
              <a:ext uri="{FF2B5EF4-FFF2-40B4-BE49-F238E27FC236}">
                <a16:creationId xmlns:a16="http://schemas.microsoft.com/office/drawing/2014/main" id="{4CCE08F0-3501-EE45-BB4D-DD3F87E80562}"/>
              </a:ext>
            </a:extLst>
          </p:cNvPr>
          <p:cNvSpPr txBox="1"/>
          <p:nvPr/>
        </p:nvSpPr>
        <p:spPr>
          <a:xfrm>
            <a:off x="91342" y="2423668"/>
            <a:ext cx="6428357" cy="14808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Example: </a:t>
            </a:r>
          </a:p>
          <a:p>
            <a:pPr lvl="0"/>
            <a:r>
              <a:rPr lang="en-US" sz="1800" b="1" dirty="0">
                <a:solidFill>
                  <a:srgbClr val="0070C0"/>
                </a:solidFill>
                <a:latin typeface="Calibri"/>
                <a:ea typeface="Calibri"/>
                <a:cs typeface="Calibri"/>
                <a:sym typeface="Calibri"/>
              </a:rPr>
              <a:t>Deep Belief Networks </a:t>
            </a:r>
            <a:r>
              <a:rPr lang="en-US" sz="1800" dirty="0">
                <a:solidFill>
                  <a:schemeClr val="dk1"/>
                </a:solidFill>
                <a:latin typeface="Calibri"/>
                <a:ea typeface="Calibri"/>
                <a:cs typeface="Calibri"/>
                <a:sym typeface="Calibri"/>
              </a:rPr>
              <a:t>- made of layers of RBMs, each next layer (“B”) is trained on top of the previous layer (“A”).</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Here </a:t>
            </a:r>
            <a:r>
              <a:rPr lang="en-US" sz="1800" b="1" dirty="0">
                <a:solidFill>
                  <a:srgbClr val="0070C0"/>
                </a:solidFill>
                <a:latin typeface="Calibri"/>
                <a:ea typeface="Calibri"/>
                <a:cs typeface="Calibri"/>
                <a:sym typeface="Calibri"/>
              </a:rPr>
              <a:t>RBM</a:t>
            </a:r>
            <a:r>
              <a:rPr lang="en-US" sz="1800" dirty="0">
                <a:solidFill>
                  <a:schemeClr val="dk1"/>
                </a:solidFill>
                <a:latin typeface="Calibri"/>
                <a:ea typeface="Calibri"/>
                <a:cs typeface="Calibri"/>
                <a:sym typeface="Calibri"/>
              </a:rPr>
              <a:t> (Restricted Boltzmann Machine) is a two-layered artificial neural network.</a:t>
            </a:r>
            <a:endParaRPr lang="en-US" sz="1800" dirty="0">
              <a:solidFill>
                <a:schemeClr val="dk1"/>
              </a:solidFill>
              <a:latin typeface="Calibri"/>
              <a:cs typeface="Calibri"/>
              <a:sym typeface="Calibri"/>
            </a:endParaRPr>
          </a:p>
        </p:txBody>
      </p:sp>
      <p:pic>
        <p:nvPicPr>
          <p:cNvPr id="3" name="Picture 2">
            <a:extLst>
              <a:ext uri="{FF2B5EF4-FFF2-40B4-BE49-F238E27FC236}">
                <a16:creationId xmlns:a16="http://schemas.microsoft.com/office/drawing/2014/main" id="{221CF74C-2765-1A49-9DE4-312EA056AB8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476501" y="4071018"/>
            <a:ext cx="1123506" cy="1412016"/>
          </a:xfrm>
          <a:prstGeom prst="rect">
            <a:avLst/>
          </a:prstGeom>
        </p:spPr>
      </p:pic>
      <p:pic>
        <p:nvPicPr>
          <p:cNvPr id="4" name="Picture 3">
            <a:extLst>
              <a:ext uri="{FF2B5EF4-FFF2-40B4-BE49-F238E27FC236}">
                <a16:creationId xmlns:a16="http://schemas.microsoft.com/office/drawing/2014/main" id="{F3F0E989-24F4-954F-8654-A11FAA84E879}"/>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570314" y="4041266"/>
            <a:ext cx="1253671" cy="1417842"/>
          </a:xfrm>
          <a:prstGeom prst="rect">
            <a:avLst/>
          </a:prstGeom>
        </p:spPr>
      </p:pic>
      <p:sp>
        <p:nvSpPr>
          <p:cNvPr id="10" name="Google Shape;107;p14">
            <a:extLst>
              <a:ext uri="{FF2B5EF4-FFF2-40B4-BE49-F238E27FC236}">
                <a16:creationId xmlns:a16="http://schemas.microsoft.com/office/drawing/2014/main" id="{BBAA03BF-9CD1-2742-8F30-65CF844C9AE9}"/>
              </a:ext>
            </a:extLst>
          </p:cNvPr>
          <p:cNvSpPr txBox="1"/>
          <p:nvPr/>
        </p:nvSpPr>
        <p:spPr>
          <a:xfrm>
            <a:off x="183869" y="5485948"/>
            <a:ext cx="6428357" cy="1219839"/>
          </a:xfrm>
          <a:prstGeom prst="rect">
            <a:avLst/>
          </a:prstGeom>
          <a:noFill/>
          <a:ln>
            <a:noFill/>
          </a:ln>
        </p:spPr>
        <p:txBody>
          <a:bodyPr spcFirstLastPara="1" wrap="square" lIns="91425" tIns="45700" rIns="91425" bIns="45700" anchor="t" anchorCtr="0">
            <a:noAutofit/>
          </a:bodyPr>
          <a:lstStyle/>
          <a:p>
            <a:pPr lvl="0"/>
            <a:r>
              <a:rPr lang="en-US" sz="1800" dirty="0">
                <a:solidFill>
                  <a:schemeClr val="dk1"/>
                </a:solidFill>
                <a:latin typeface="Calibri"/>
                <a:cs typeface="Calibri"/>
              </a:rPr>
              <a:t>Geoffrey Hinton &amp; Ruslan </a:t>
            </a:r>
            <a:r>
              <a:rPr lang="en-US" sz="1800" dirty="0" err="1">
                <a:solidFill>
                  <a:schemeClr val="dk1"/>
                </a:solidFill>
                <a:latin typeface="Calibri"/>
                <a:cs typeface="Calibri"/>
              </a:rPr>
              <a:t>Salakhutdinov</a:t>
            </a:r>
            <a:r>
              <a:rPr lang="en-US" sz="1800" dirty="0">
                <a:solidFill>
                  <a:schemeClr val="dk1"/>
                </a:solidFill>
                <a:latin typeface="Calibri"/>
                <a:cs typeface="Calibri"/>
              </a:rPr>
              <a:t> (2006). </a:t>
            </a:r>
          </a:p>
          <a:p>
            <a:pPr lvl="0"/>
            <a:r>
              <a:rPr lang="en-US" sz="1800" dirty="0">
                <a:solidFill>
                  <a:schemeClr val="dk1"/>
                </a:solidFill>
                <a:latin typeface="Calibri"/>
                <a:cs typeface="Calibri"/>
              </a:rPr>
              <a:t>Reducing the dimensionality of data with neural networks.</a:t>
            </a:r>
          </a:p>
          <a:p>
            <a:pPr lvl="0"/>
            <a:r>
              <a:rPr lang="en-US" sz="1800" dirty="0">
                <a:solidFill>
                  <a:schemeClr val="dk1"/>
                </a:solidFill>
                <a:latin typeface="Calibri"/>
                <a:cs typeface="Calibri"/>
              </a:rPr>
              <a:t>Science, 313, 504 – 507.</a:t>
            </a:r>
          </a:p>
          <a:p>
            <a:pPr lvl="0"/>
            <a:r>
              <a:rPr lang="en-US" sz="1800" dirty="0">
                <a:solidFill>
                  <a:schemeClr val="dk1"/>
                </a:solidFill>
                <a:latin typeface="Calibri"/>
                <a:cs typeface="Calibri"/>
                <a:sym typeface="Calibri"/>
              </a:rPr>
              <a:t> - </a:t>
            </a:r>
            <a:r>
              <a:rPr lang="en-US" sz="1800" dirty="0">
                <a:solidFill>
                  <a:schemeClr val="dk1"/>
                </a:solidFill>
                <a:latin typeface="Calibri"/>
                <a:cs typeface="Calibri"/>
                <a:sym typeface="Calibri"/>
                <a:hlinkClick r:id="rId7"/>
              </a:rPr>
              <a:t>https://www.cs.toronto.edu/~hinton/science.pdf</a:t>
            </a:r>
            <a:r>
              <a:rPr lang="en-US" sz="1800" dirty="0">
                <a:solidFill>
                  <a:schemeClr val="dk1"/>
                </a:solidFill>
                <a:latin typeface="Calibri"/>
                <a:cs typeface="Calibri"/>
                <a:sym typeface="Calibri"/>
              </a:rPr>
              <a:t> </a:t>
            </a:r>
          </a:p>
        </p:txBody>
      </p:sp>
      <p:sp>
        <p:nvSpPr>
          <p:cNvPr id="6" name="TextBox 5">
            <a:extLst>
              <a:ext uri="{FF2B5EF4-FFF2-40B4-BE49-F238E27FC236}">
                <a16:creationId xmlns:a16="http://schemas.microsoft.com/office/drawing/2014/main" id="{AC6499AC-2623-244C-B653-E3602A825F7E}"/>
              </a:ext>
            </a:extLst>
          </p:cNvPr>
          <p:cNvSpPr txBox="1"/>
          <p:nvPr/>
        </p:nvSpPr>
        <p:spPr>
          <a:xfrm>
            <a:off x="8118388" y="5609967"/>
            <a:ext cx="2001795" cy="307777"/>
          </a:xfrm>
          <a:prstGeom prst="rect">
            <a:avLst/>
          </a:prstGeom>
          <a:noFill/>
        </p:spPr>
        <p:txBody>
          <a:bodyPr wrap="square" rtlCol="0">
            <a:spAutoFit/>
          </a:bodyPr>
          <a:lstStyle/>
          <a:p>
            <a:r>
              <a:rPr lang="en-US" dirty="0"/>
              <a:t>A Deep Belief Network</a:t>
            </a:r>
          </a:p>
        </p:txBody>
      </p:sp>
    </p:spTree>
    <p:extLst>
      <p:ext uri="{BB962C8B-B14F-4D97-AF65-F5344CB8AC3E}">
        <p14:creationId xmlns:p14="http://schemas.microsoft.com/office/powerpoint/2010/main" val="4205312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17" name="Google Shape;113;p14">
            <a:extLst>
              <a:ext uri="{FF2B5EF4-FFF2-40B4-BE49-F238E27FC236}">
                <a16:creationId xmlns:a16="http://schemas.microsoft.com/office/drawing/2014/main" id="{686E86FA-5888-014D-BB3F-938CE5095920}"/>
              </a:ext>
            </a:extLst>
          </p:cNvPr>
          <p:cNvSpPr txBox="1"/>
          <p:nvPr/>
        </p:nvSpPr>
        <p:spPr>
          <a:xfrm>
            <a:off x="0" y="126766"/>
            <a:ext cx="3658586" cy="5511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tx1"/>
                </a:solidFill>
                <a:latin typeface="Calibri" panose="020F0502020204030204" pitchFamily="34" charset="0"/>
                <a:cs typeface="Calibri" panose="020F0502020204030204" pitchFamily="34" charset="0"/>
                <a:sym typeface="Calibri"/>
              </a:rPr>
              <a:t>Bayesian Optimization </a:t>
            </a:r>
            <a:endParaRPr sz="2800" b="1" dirty="0">
              <a:solidFill>
                <a:schemeClr val="tx1"/>
              </a:solidFill>
              <a:latin typeface="Calibri" panose="020F0502020204030204" pitchFamily="34" charset="0"/>
              <a:cs typeface="Calibri" panose="020F0502020204030204" pitchFamily="34" charset="0"/>
              <a:sym typeface="Calibri"/>
            </a:endParaRPr>
          </a:p>
        </p:txBody>
      </p:sp>
      <p:pic>
        <p:nvPicPr>
          <p:cNvPr id="2050" name="Picture 2" descr="Hyperparameter Optimization in Gradient Boosting Packages with Bayesian  Optimization | by Osman Mamun | Towards Data Science">
            <a:extLst>
              <a:ext uri="{FF2B5EF4-FFF2-40B4-BE49-F238E27FC236}">
                <a16:creationId xmlns:a16="http://schemas.microsoft.com/office/drawing/2014/main" id="{EF78F114-FFE9-BC45-8BB7-ED043E81B013}"/>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761230" y="53213"/>
            <a:ext cx="5364210" cy="3256519"/>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13;p14">
            <a:extLst>
              <a:ext uri="{FF2B5EF4-FFF2-40B4-BE49-F238E27FC236}">
                <a16:creationId xmlns:a16="http://schemas.microsoft.com/office/drawing/2014/main" id="{FC61AB3C-FF8E-7841-94D9-DEA2A67A3658}"/>
              </a:ext>
            </a:extLst>
          </p:cNvPr>
          <p:cNvSpPr txBox="1"/>
          <p:nvPr/>
        </p:nvSpPr>
        <p:spPr>
          <a:xfrm>
            <a:off x="79812" y="677917"/>
            <a:ext cx="5804153" cy="6053317"/>
          </a:xfrm>
          <a:prstGeom prst="rect">
            <a:avLst/>
          </a:prstGeom>
          <a:noFill/>
          <a:ln>
            <a:noFill/>
          </a:ln>
        </p:spPr>
        <p:txBody>
          <a:bodyPr spcFirstLastPara="1" wrap="square" lIns="91425" tIns="45700" rIns="91425" bIns="45700" anchor="t" anchorCtr="0">
            <a:noAutofit/>
          </a:bodyPr>
          <a:lstStyle/>
          <a:p>
            <a:pPr lvl="0"/>
            <a:r>
              <a:rPr lang="en-US" b="1" dirty="0">
                <a:solidFill>
                  <a:srgbClr val="FF0000"/>
                </a:solidFill>
                <a:latin typeface="Calibri"/>
                <a:ea typeface="Calibri"/>
                <a:cs typeface="Calibri"/>
                <a:sym typeface="Calibri"/>
              </a:rPr>
              <a:t>Bayesian Optimization</a:t>
            </a:r>
            <a:r>
              <a:rPr lang="en-US" dirty="0">
                <a:solidFill>
                  <a:schemeClr val="dk1"/>
                </a:solidFill>
                <a:latin typeface="Calibri"/>
                <a:ea typeface="Calibri"/>
                <a:cs typeface="Calibri"/>
                <a:sym typeface="Calibri"/>
              </a:rPr>
              <a:t> is a sequential optimization strategy. </a:t>
            </a:r>
          </a:p>
          <a:p>
            <a:pPr marL="0" marR="0" lvl="0" indent="0" algn="l" rtl="0">
              <a:spcBef>
                <a:spcPts val="0"/>
              </a:spcBef>
              <a:spcAft>
                <a:spcPts val="0"/>
              </a:spcAft>
              <a:buNone/>
            </a:pPr>
            <a:r>
              <a:rPr lang="en-US" dirty="0">
                <a:solidFill>
                  <a:schemeClr val="dk1"/>
                </a:solidFill>
                <a:latin typeface="Calibri"/>
                <a:ea typeface="Calibri"/>
                <a:cs typeface="Calibri"/>
                <a:sym typeface="Calibri"/>
              </a:rPr>
              <a:t>Optimizing a black-box system </a:t>
            </a:r>
            <a:r>
              <a:rPr lang="en-US" b="1" dirty="0">
                <a:solidFill>
                  <a:srgbClr val="00B050"/>
                </a:solidFill>
                <a:latin typeface="Calibri"/>
                <a:ea typeface="Calibri"/>
                <a:cs typeface="Calibri"/>
                <a:sym typeface="Calibri"/>
              </a:rPr>
              <a:t>without calculatin</a:t>
            </a:r>
            <a:r>
              <a:rPr lang="en-US" b="1" dirty="0">
                <a:solidFill>
                  <a:srgbClr val="00B050"/>
                </a:solidFill>
                <a:latin typeface="Calibri"/>
                <a:cs typeface="Calibri"/>
                <a:sym typeface="Calibri"/>
              </a:rPr>
              <a:t>g derivatives</a:t>
            </a:r>
            <a:r>
              <a:rPr lang="en-US" dirty="0">
                <a:solidFill>
                  <a:schemeClr val="dk1"/>
                </a:solidFill>
                <a:latin typeface="Calibri"/>
                <a:cs typeface="Calibri"/>
                <a:sym typeface="Calibri"/>
              </a:rPr>
              <a:t>.</a:t>
            </a:r>
          </a:p>
          <a:p>
            <a:pPr marL="0" marR="0" lvl="0" indent="0" algn="l" rtl="0">
              <a:spcBef>
                <a:spcPts val="0"/>
              </a:spcBef>
              <a:spcAft>
                <a:spcPts val="0"/>
              </a:spcAft>
              <a:buNone/>
            </a:pPr>
            <a:endParaRPr lang="en-US" dirty="0">
              <a:solidFill>
                <a:schemeClr val="dk1"/>
              </a:solidFill>
              <a:latin typeface="Calibri"/>
              <a:cs typeface="Calibri"/>
              <a:sym typeface="Calibri"/>
            </a:endParaRPr>
          </a:p>
          <a:p>
            <a:r>
              <a:rPr lang="en-US" b="1" dirty="0">
                <a:solidFill>
                  <a:srgbClr val="FF0000"/>
                </a:solidFill>
                <a:latin typeface="Calibri"/>
                <a:ea typeface="Calibri"/>
                <a:cs typeface="Calibri"/>
                <a:sym typeface="Calibri"/>
              </a:rPr>
              <a:t>Bayesian Optimization</a:t>
            </a:r>
            <a:r>
              <a:rPr lang="en-US" dirty="0">
                <a:solidFill>
                  <a:schemeClr val="dk1"/>
                </a:solidFill>
                <a:latin typeface="Calibri"/>
                <a:cs typeface="Calibri"/>
              </a:rPr>
              <a:t> is typically used to find  </a:t>
            </a:r>
          </a:p>
          <a:p>
            <a:r>
              <a:rPr lang="en-US" b="1" dirty="0">
                <a:solidFill>
                  <a:srgbClr val="00B050"/>
                </a:solidFill>
                <a:latin typeface="Calibri"/>
                <a:cs typeface="Calibri"/>
              </a:rPr>
              <a:t>optimal hyperparameters for Machine Learning models</a:t>
            </a:r>
            <a:r>
              <a:rPr lang="en-US" dirty="0">
                <a:solidFill>
                  <a:schemeClr val="dk1"/>
                </a:solidFill>
                <a:latin typeface="Calibri"/>
                <a:cs typeface="Calibri"/>
              </a:rPr>
              <a:t> </a:t>
            </a:r>
          </a:p>
          <a:p>
            <a:r>
              <a:rPr lang="en-US" dirty="0">
                <a:solidFill>
                  <a:schemeClr val="dk1"/>
                </a:solidFill>
                <a:latin typeface="Calibri"/>
                <a:cs typeface="Calibri"/>
              </a:rPr>
              <a:t>(it is better than </a:t>
            </a:r>
            <a:r>
              <a:rPr lang="en-US" b="1" dirty="0">
                <a:solidFill>
                  <a:srgbClr val="0070C0"/>
                </a:solidFill>
                <a:latin typeface="Calibri"/>
                <a:cs typeface="Calibri"/>
              </a:rPr>
              <a:t>grid search</a:t>
            </a:r>
            <a:r>
              <a:rPr lang="en-US" dirty="0">
                <a:solidFill>
                  <a:schemeClr val="dk1"/>
                </a:solidFill>
                <a:latin typeface="Calibri"/>
                <a:cs typeface="Calibri"/>
              </a:rPr>
              <a:t> or </a:t>
            </a:r>
            <a:r>
              <a:rPr lang="en-US" b="1" dirty="0">
                <a:solidFill>
                  <a:srgbClr val="0070C0"/>
                </a:solidFill>
                <a:latin typeface="Calibri"/>
                <a:cs typeface="Calibri"/>
              </a:rPr>
              <a:t>random search</a:t>
            </a:r>
            <a:r>
              <a:rPr lang="en-US" dirty="0">
                <a:solidFill>
                  <a:schemeClr val="dk1"/>
                </a:solidFill>
                <a:latin typeface="Calibri"/>
                <a:cs typeface="Calibri"/>
              </a:rPr>
              <a:t>).</a:t>
            </a:r>
          </a:p>
          <a:p>
            <a:pPr marL="0" marR="0" lvl="0" indent="0" algn="l" rtl="0">
              <a:spcBef>
                <a:spcPts val="0"/>
              </a:spcBef>
              <a:spcAft>
                <a:spcPts val="0"/>
              </a:spcAft>
              <a:buNone/>
            </a:pPr>
            <a:endParaRPr lang="en-US" dirty="0">
              <a:solidFill>
                <a:schemeClr val="dk1"/>
              </a:solidFill>
              <a:latin typeface="Calibri"/>
              <a:cs typeface="Calibri"/>
              <a:sym typeface="Calibri"/>
            </a:endParaRPr>
          </a:p>
          <a:p>
            <a:pPr lvl="0"/>
            <a:r>
              <a:rPr lang="en-US" b="1" dirty="0">
                <a:solidFill>
                  <a:srgbClr val="FF0000"/>
                </a:solidFill>
                <a:latin typeface="Calibri"/>
                <a:ea typeface="Calibri"/>
                <a:cs typeface="Calibri"/>
                <a:sym typeface="Calibri"/>
              </a:rPr>
              <a:t>Bayesian Optimization</a:t>
            </a:r>
            <a:r>
              <a:rPr lang="en-US" dirty="0">
                <a:solidFill>
                  <a:schemeClr val="dk1"/>
                </a:solidFill>
                <a:latin typeface="Calibri"/>
                <a:cs typeface="Calibri"/>
                <a:sym typeface="Calibri"/>
              </a:rPr>
              <a:t> works by constructing a posterior distribution of functions (</a:t>
            </a:r>
            <a:r>
              <a:rPr lang="en-US" b="1" dirty="0">
                <a:solidFill>
                  <a:srgbClr val="0070C0"/>
                </a:solidFill>
                <a:latin typeface="Calibri"/>
                <a:cs typeface="Calibri"/>
                <a:sym typeface="Calibri"/>
              </a:rPr>
              <a:t>Gaussian Process</a:t>
            </a:r>
            <a:r>
              <a:rPr lang="en-US" dirty="0">
                <a:solidFill>
                  <a:schemeClr val="dk1"/>
                </a:solidFill>
                <a:latin typeface="Calibri"/>
                <a:cs typeface="Calibri"/>
                <a:sym typeface="Calibri"/>
              </a:rPr>
              <a:t>) that best describes the function you want to optimize. As the number of observations grows, the posterior distribution improves, and the algorithm becomes more certain of which regions in parameter space are worth exploring and which are not.</a:t>
            </a:r>
          </a:p>
          <a:p>
            <a:pPr lvl="0"/>
            <a:endParaRPr lang="en-US" dirty="0">
              <a:solidFill>
                <a:schemeClr val="dk1"/>
              </a:solidFill>
              <a:latin typeface="Calibri"/>
              <a:cs typeface="Calibri"/>
              <a:sym typeface="Calibri"/>
            </a:endParaRPr>
          </a:p>
          <a:p>
            <a:pPr lvl="0"/>
            <a:r>
              <a:rPr lang="en-US" dirty="0">
                <a:solidFill>
                  <a:schemeClr val="dk1"/>
                </a:solidFill>
                <a:latin typeface="Calibri"/>
                <a:cs typeface="Calibri"/>
                <a:sym typeface="Calibri"/>
              </a:rPr>
              <a:t>As you iterate over and over, the algorithm balances its needs of </a:t>
            </a:r>
            <a:r>
              <a:rPr lang="en-US" b="1" dirty="0">
                <a:solidFill>
                  <a:srgbClr val="00B050"/>
                </a:solidFill>
                <a:latin typeface="Calibri"/>
                <a:cs typeface="Calibri"/>
                <a:sym typeface="Calibri"/>
              </a:rPr>
              <a:t>exploration and exploitation</a:t>
            </a:r>
            <a:r>
              <a:rPr lang="en-US" dirty="0">
                <a:solidFill>
                  <a:schemeClr val="dk1"/>
                </a:solidFill>
                <a:latin typeface="Calibri"/>
                <a:cs typeface="Calibri"/>
                <a:sym typeface="Calibri"/>
              </a:rPr>
              <a:t> taking into account what it knows about the target function. At each step a </a:t>
            </a:r>
            <a:r>
              <a:rPr lang="en-US" b="1" dirty="0">
                <a:solidFill>
                  <a:srgbClr val="0070C0"/>
                </a:solidFill>
                <a:latin typeface="Calibri"/>
                <a:cs typeface="Calibri"/>
                <a:sym typeface="Calibri"/>
              </a:rPr>
              <a:t>Gaussian Process</a:t>
            </a:r>
            <a:r>
              <a:rPr lang="en-US" dirty="0">
                <a:solidFill>
                  <a:schemeClr val="dk1"/>
                </a:solidFill>
                <a:latin typeface="Calibri"/>
                <a:cs typeface="Calibri"/>
                <a:sym typeface="Calibri"/>
              </a:rPr>
              <a:t> is fitted to the known samples (points previously explored), and the posterior distribution, combined with a exploration strategy are used to determine </a:t>
            </a:r>
            <a:r>
              <a:rPr lang="en-US" b="1" dirty="0">
                <a:solidFill>
                  <a:srgbClr val="0070C0"/>
                </a:solidFill>
                <a:latin typeface="Calibri"/>
                <a:cs typeface="Calibri"/>
                <a:sym typeface="Calibri"/>
              </a:rPr>
              <a:t>the next point that should be explored</a:t>
            </a:r>
            <a:r>
              <a:rPr lang="en-US" dirty="0">
                <a:solidFill>
                  <a:schemeClr val="dk1"/>
                </a:solidFill>
                <a:latin typeface="Calibri"/>
                <a:cs typeface="Calibri"/>
                <a:sym typeface="Calibri"/>
              </a:rPr>
              <a:t>.</a:t>
            </a:r>
          </a:p>
          <a:p>
            <a:pPr lvl="0"/>
            <a:endParaRPr lang="en-US" dirty="0">
              <a:solidFill>
                <a:schemeClr val="dk1"/>
              </a:solidFill>
              <a:latin typeface="Calibri"/>
              <a:cs typeface="Calibri"/>
              <a:sym typeface="Calibri"/>
            </a:endParaRPr>
          </a:p>
          <a:p>
            <a:pPr lvl="0"/>
            <a:r>
              <a:rPr lang="en-US" dirty="0">
                <a:solidFill>
                  <a:schemeClr val="dk1"/>
                </a:solidFill>
                <a:latin typeface="Calibri"/>
                <a:cs typeface="Calibri"/>
                <a:sym typeface="Calibri"/>
              </a:rPr>
              <a:t>This process is designed to minimize the number of steps required to find a combination of parameters that are close to the optimal combination.</a:t>
            </a:r>
          </a:p>
          <a:p>
            <a:pPr lvl="0"/>
            <a:endParaRPr lang="en-US" dirty="0">
              <a:solidFill>
                <a:schemeClr val="dk1"/>
              </a:solidFill>
              <a:latin typeface="Calibri"/>
              <a:cs typeface="Calibri"/>
            </a:endParaRPr>
          </a:p>
          <a:p>
            <a:pPr lvl="0"/>
            <a:r>
              <a:rPr lang="en-US" dirty="0">
                <a:solidFill>
                  <a:schemeClr val="dk1"/>
                </a:solidFill>
                <a:latin typeface="Calibri"/>
                <a:cs typeface="Calibri"/>
              </a:rPr>
              <a:t>Example:</a:t>
            </a:r>
          </a:p>
          <a:p>
            <a:pPr marL="285750" lvl="0" indent="-285750">
              <a:buFont typeface="Arial" panose="020B0604020202020204" pitchFamily="34" charset="0"/>
              <a:buChar char="•"/>
            </a:pPr>
            <a:r>
              <a:rPr lang="en-US" dirty="0">
                <a:solidFill>
                  <a:schemeClr val="dk1"/>
                </a:solidFill>
                <a:latin typeface="Calibri"/>
                <a:cs typeface="Calibri"/>
                <a:hlinkClick r:id="rId4"/>
              </a:rPr>
              <a:t>https://towardsdatascience.com/hyperparameter-optimization-in-gradient-boosting-packages-with-bayesian-optimization-aaf1b27e7b90</a:t>
            </a:r>
            <a:r>
              <a:rPr lang="en-US" dirty="0">
                <a:solidFill>
                  <a:schemeClr val="dk1"/>
                </a:solidFill>
                <a:latin typeface="Calibri"/>
                <a:cs typeface="Calibri"/>
              </a:rPr>
              <a:t> </a:t>
            </a:r>
          </a:p>
          <a:p>
            <a:pPr lvl="0"/>
            <a:endParaRPr lang="en-US" dirty="0">
              <a:solidFill>
                <a:schemeClr val="dk1"/>
              </a:solidFill>
              <a:latin typeface="Calibri"/>
              <a:cs typeface="Calibri"/>
            </a:endParaRPr>
          </a:p>
          <a:p>
            <a:pPr marL="285750" lvl="0" indent="-285750">
              <a:buFont typeface="Arial" panose="020B0604020202020204" pitchFamily="34" charset="0"/>
              <a:buChar char="•"/>
            </a:pPr>
            <a:r>
              <a:rPr lang="en-US" dirty="0">
                <a:solidFill>
                  <a:schemeClr val="dk1"/>
                </a:solidFill>
                <a:latin typeface="Calibri"/>
                <a:cs typeface="Calibri"/>
                <a:hlinkClick r:id="rId5"/>
              </a:rPr>
              <a:t>https://github.com/fmfn/BayesianOptimization</a:t>
            </a:r>
            <a:r>
              <a:rPr lang="en-US" dirty="0">
                <a:solidFill>
                  <a:schemeClr val="dk1"/>
                </a:solidFill>
                <a:latin typeface="Calibri"/>
                <a:cs typeface="Calibri"/>
              </a:rPr>
              <a:t> </a:t>
            </a:r>
            <a:endParaRPr dirty="0">
              <a:solidFill>
                <a:schemeClr val="dk1"/>
              </a:solidFill>
              <a:latin typeface="Calibri"/>
              <a:cs typeface="Calibri"/>
            </a:endParaRPr>
          </a:p>
        </p:txBody>
      </p:sp>
      <p:sp>
        <p:nvSpPr>
          <p:cNvPr id="2" name="TextBox 1">
            <a:extLst>
              <a:ext uri="{FF2B5EF4-FFF2-40B4-BE49-F238E27FC236}">
                <a16:creationId xmlns:a16="http://schemas.microsoft.com/office/drawing/2014/main" id="{BB66F01F-0498-204C-B082-40A9BFF950D5}"/>
              </a:ext>
            </a:extLst>
          </p:cNvPr>
          <p:cNvSpPr txBox="1"/>
          <p:nvPr/>
        </p:nvSpPr>
        <p:spPr>
          <a:xfrm>
            <a:off x="6308037" y="3497460"/>
            <a:ext cx="5870711" cy="3323987"/>
          </a:xfrm>
          <a:prstGeom prst="rect">
            <a:avLst/>
          </a:prstGeom>
          <a:noFill/>
        </p:spPr>
        <p:txBody>
          <a:bodyPr wrap="square" rtlCol="0">
            <a:spAutoFit/>
          </a:bodyPr>
          <a:lstStyle/>
          <a:p>
            <a:r>
              <a:rPr lang="en-US" dirty="0"/>
              <a:t>Note:</a:t>
            </a:r>
          </a:p>
          <a:p>
            <a:pPr marL="285750" indent="-285750">
              <a:buFont typeface="Arial" panose="020B0604020202020204" pitchFamily="34" charset="0"/>
              <a:buChar char="•"/>
            </a:pPr>
            <a:r>
              <a:rPr lang="en-US" b="1" dirty="0">
                <a:solidFill>
                  <a:srgbClr val="0070C0"/>
                </a:solidFill>
              </a:rPr>
              <a:t>Gaussian Process</a:t>
            </a:r>
            <a:r>
              <a:rPr lang="en-US" dirty="0"/>
              <a:t> is a stochastic process (a collection of random variables indexed by time or space), such that every finite collection of those random variables has a multivariate normal distribution. </a:t>
            </a:r>
          </a:p>
          <a:p>
            <a:pPr marL="285750" indent="-285750">
              <a:buFont typeface="Arial" panose="020B0604020202020204" pitchFamily="34" charset="0"/>
              <a:buChar char="•"/>
            </a:pPr>
            <a:r>
              <a:rPr lang="en-US" dirty="0"/>
              <a:t>A machine-learning algorithm that involves a </a:t>
            </a:r>
            <a:r>
              <a:rPr lang="en-US" b="1" dirty="0">
                <a:solidFill>
                  <a:srgbClr val="0070C0"/>
                </a:solidFill>
              </a:rPr>
              <a:t>Gaussian Process</a:t>
            </a:r>
            <a:r>
              <a:rPr lang="en-US" dirty="0"/>
              <a:t> uses </a:t>
            </a:r>
            <a:r>
              <a:rPr lang="en-US" b="1" dirty="0">
                <a:solidFill>
                  <a:srgbClr val="00B050"/>
                </a:solidFill>
              </a:rPr>
              <a:t>lazy learning</a:t>
            </a:r>
            <a:r>
              <a:rPr lang="en-US" dirty="0"/>
              <a:t> and a </a:t>
            </a:r>
            <a:r>
              <a:rPr lang="en-US" b="1" dirty="0">
                <a:solidFill>
                  <a:srgbClr val="00B050"/>
                </a:solidFill>
              </a:rPr>
              <a:t>measure of the similarity between points</a:t>
            </a:r>
            <a:r>
              <a:rPr lang="en-US" dirty="0"/>
              <a:t> (the kernel function) to predict the value for an unseen point from training data. </a:t>
            </a:r>
          </a:p>
          <a:p>
            <a:pPr marL="285750" indent="-285750">
              <a:buFont typeface="Arial" panose="020B0604020202020204" pitchFamily="34" charset="0"/>
              <a:buChar char="•"/>
            </a:pPr>
            <a:r>
              <a:rPr lang="en-US" dirty="0"/>
              <a:t>The prediction is not just an estimate for that point, but also has </a:t>
            </a:r>
            <a:r>
              <a:rPr lang="en-US" b="1" dirty="0">
                <a:solidFill>
                  <a:srgbClr val="00B050"/>
                </a:solidFill>
              </a:rPr>
              <a:t>uncertainty information</a:t>
            </a:r>
            <a:r>
              <a:rPr lang="en-US" dirty="0"/>
              <a:t> (it is a Gaussian distribution). </a:t>
            </a:r>
          </a:p>
          <a:p>
            <a:pPr marL="285750" indent="-285750">
              <a:buFont typeface="Arial" panose="020B0604020202020204" pitchFamily="34" charset="0"/>
              <a:buChar char="•"/>
            </a:pPr>
            <a:r>
              <a:rPr lang="en-US" dirty="0"/>
              <a:t>In practice GP models are often evaluated on a grid using maximum likelihood and calculating multivariate Gaussian density using  approximation methods to speed up calculations.</a:t>
            </a:r>
          </a:p>
          <a:p>
            <a:pPr marL="285750" indent="-285750">
              <a:buFont typeface="Arial" panose="020B0604020202020204" pitchFamily="34" charset="0"/>
              <a:buChar char="•"/>
            </a:pPr>
            <a:r>
              <a:rPr lang="en-US" dirty="0"/>
              <a:t>Good 2-min explanation of Gaussian Process:</a:t>
            </a:r>
            <a:br>
              <a:rPr lang="en-US" dirty="0"/>
            </a:br>
            <a:r>
              <a:rPr lang="en-US" dirty="0"/>
              <a:t> - </a:t>
            </a:r>
            <a:r>
              <a:rPr lang="en-US" dirty="0">
                <a:hlinkClick r:id="rId6"/>
              </a:rPr>
              <a:t>https://www.youtube.com/watch?v=mqOdIYxxNCs</a:t>
            </a:r>
            <a:r>
              <a:rPr lang="en-US" dirty="0"/>
              <a:t>   </a:t>
            </a:r>
          </a:p>
        </p:txBody>
      </p:sp>
    </p:spTree>
    <p:extLst>
      <p:ext uri="{BB962C8B-B14F-4D97-AF65-F5344CB8AC3E}">
        <p14:creationId xmlns:p14="http://schemas.microsoft.com/office/powerpoint/2010/main" val="2214897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798AC-3E28-254E-B533-583935E0DBBC}"/>
              </a:ext>
            </a:extLst>
          </p:cNvPr>
          <p:cNvSpPr txBox="1"/>
          <p:nvPr/>
        </p:nvSpPr>
        <p:spPr>
          <a:xfrm>
            <a:off x="0" y="37572"/>
            <a:ext cx="3607496" cy="830997"/>
          </a:xfrm>
          <a:prstGeom prst="rect">
            <a:avLst/>
          </a:prstGeom>
          <a:noFill/>
        </p:spPr>
        <p:txBody>
          <a:bodyPr wrap="square" rtlCol="0">
            <a:spAutoFit/>
          </a:bodyPr>
          <a:lstStyle/>
          <a:p>
            <a:r>
              <a:rPr lang="en-US" sz="2400" b="1" dirty="0">
                <a:solidFill>
                  <a:srgbClr val="0070C0"/>
                </a:solidFill>
              </a:rPr>
              <a:t>Bayesian Inference</a:t>
            </a:r>
          </a:p>
          <a:p>
            <a:r>
              <a:rPr lang="en-US" sz="2400" b="1" dirty="0">
                <a:solidFill>
                  <a:srgbClr val="0070C0"/>
                </a:solidFill>
              </a:rPr>
              <a:t>Bayesian Estimation</a:t>
            </a:r>
          </a:p>
        </p:txBody>
      </p:sp>
      <p:sp>
        <p:nvSpPr>
          <p:cNvPr id="3" name="TextBox 2">
            <a:extLst>
              <a:ext uri="{FF2B5EF4-FFF2-40B4-BE49-F238E27FC236}">
                <a16:creationId xmlns:a16="http://schemas.microsoft.com/office/drawing/2014/main" id="{1B04CBF4-4519-044C-8F82-2F79F39C8DAC}"/>
              </a:ext>
            </a:extLst>
          </p:cNvPr>
          <p:cNvSpPr txBox="1"/>
          <p:nvPr/>
        </p:nvSpPr>
        <p:spPr>
          <a:xfrm>
            <a:off x="3607496" y="5834758"/>
            <a:ext cx="7298871" cy="1015663"/>
          </a:xfrm>
          <a:prstGeom prst="rect">
            <a:avLst/>
          </a:prstGeom>
          <a:noFill/>
        </p:spPr>
        <p:txBody>
          <a:bodyPr wrap="square" rtlCol="0">
            <a:spAutoFit/>
          </a:bodyPr>
          <a:lstStyle/>
          <a:p>
            <a:pPr marL="285750" indent="-285750">
              <a:buFont typeface="Arial" panose="020B0604020202020204" pitchFamily="34" charset="0"/>
              <a:buChar char="•"/>
            </a:pPr>
            <a:r>
              <a:rPr lang="en-US" sz="1000" dirty="0">
                <a:hlinkClick r:id="rId2"/>
              </a:rPr>
              <a:t>https://en.wikipedia.org/wiki/Bayesian_inference</a:t>
            </a:r>
            <a:r>
              <a:rPr lang="en-US" sz="1000" dirty="0"/>
              <a:t> </a:t>
            </a:r>
          </a:p>
          <a:p>
            <a:pPr marL="285750" indent="-285750">
              <a:buFont typeface="Arial" panose="020B0604020202020204" pitchFamily="34" charset="0"/>
              <a:buChar char="•"/>
            </a:pPr>
            <a:r>
              <a:rPr lang="en-US" sz="1000" dirty="0">
                <a:hlinkClick r:id="rId3"/>
              </a:rPr>
              <a:t>https://towardsdatascience.com/probability-concepts-explained-bayesian-inference-for-parameter-estimation-90e8930e5348</a:t>
            </a:r>
            <a:r>
              <a:rPr lang="en-US" sz="1000" dirty="0"/>
              <a:t> </a:t>
            </a:r>
          </a:p>
          <a:p>
            <a:pPr marL="285750" indent="-285750">
              <a:buFont typeface="Arial" panose="020B0604020202020204" pitchFamily="34" charset="0"/>
              <a:buChar char="•"/>
            </a:pPr>
            <a:r>
              <a:rPr lang="en-US" sz="1000" dirty="0">
                <a:hlinkClick r:id="rId4"/>
              </a:rPr>
              <a:t>https://www.probabilitycourse.com/chapter9/9_1_0_bayesian_inference.php</a:t>
            </a:r>
            <a:r>
              <a:rPr lang="en-US" sz="1000" dirty="0"/>
              <a:t> </a:t>
            </a:r>
          </a:p>
          <a:p>
            <a:pPr marL="285750" indent="-285750">
              <a:buFont typeface="Arial" panose="020B0604020202020204" pitchFamily="34" charset="0"/>
              <a:buChar char="•"/>
            </a:pPr>
            <a:r>
              <a:rPr lang="en-US" sz="1000" dirty="0">
                <a:hlinkClick r:id="rId5"/>
              </a:rPr>
              <a:t>http://christianherta.de/lehre/dataScience/bayesian/introduction_into_bayesian_inference_with_pymc.slides.php</a:t>
            </a:r>
            <a:r>
              <a:rPr lang="en-US" sz="1000" dirty="0"/>
              <a:t> </a:t>
            </a:r>
          </a:p>
          <a:p>
            <a:pPr marL="285750" indent="-285750">
              <a:buFont typeface="Arial" panose="020B0604020202020204" pitchFamily="34" charset="0"/>
              <a:buChar char="•"/>
            </a:pPr>
            <a:r>
              <a:rPr lang="en-US" sz="1000" dirty="0"/>
              <a:t>--</a:t>
            </a:r>
          </a:p>
        </p:txBody>
      </p:sp>
      <p:pic>
        <p:nvPicPr>
          <p:cNvPr id="1026" name="Picture 2" descr="Example of Bayesian inference with a prior distribution, a posterior... |  Download Scientific Diagram">
            <a:extLst>
              <a:ext uri="{FF2B5EF4-FFF2-40B4-BE49-F238E27FC236}">
                <a16:creationId xmlns:a16="http://schemas.microsoft.com/office/drawing/2014/main" id="{52EBAB0B-4DA4-B648-A32C-113FC45C1799}"/>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l="15843" r="15195"/>
          <a:stretch/>
        </p:blipFill>
        <p:spPr bwMode="auto">
          <a:xfrm>
            <a:off x="8407730" y="299182"/>
            <a:ext cx="3503220" cy="1600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0B03AF5-0ABE-D24C-BD4E-D703BB877028}"/>
              </a:ext>
            </a:extLst>
          </p:cNvPr>
          <p:cNvSpPr txBox="1"/>
          <p:nvPr/>
        </p:nvSpPr>
        <p:spPr>
          <a:xfrm>
            <a:off x="5522026" y="37572"/>
            <a:ext cx="2576945" cy="307777"/>
          </a:xfrm>
          <a:prstGeom prst="rect">
            <a:avLst/>
          </a:prstGeom>
          <a:noFill/>
        </p:spPr>
        <p:txBody>
          <a:bodyPr wrap="square" rtlCol="0">
            <a:spAutoFit/>
          </a:bodyPr>
          <a:lstStyle/>
          <a:p>
            <a:r>
              <a:rPr lang="en-US" dirty="0"/>
              <a:t>Page Under Construction</a:t>
            </a:r>
          </a:p>
        </p:txBody>
      </p:sp>
      <p:sp>
        <p:nvSpPr>
          <p:cNvPr id="7" name="TextBox 6">
            <a:extLst>
              <a:ext uri="{FF2B5EF4-FFF2-40B4-BE49-F238E27FC236}">
                <a16:creationId xmlns:a16="http://schemas.microsoft.com/office/drawing/2014/main" id="{2690C9AC-6D70-EA4B-91BC-9BE4C7BA8CA9}"/>
              </a:ext>
            </a:extLst>
          </p:cNvPr>
          <p:cNvSpPr txBox="1"/>
          <p:nvPr/>
        </p:nvSpPr>
        <p:spPr>
          <a:xfrm>
            <a:off x="0" y="1099282"/>
            <a:ext cx="7298871" cy="4616648"/>
          </a:xfrm>
          <a:prstGeom prst="rect">
            <a:avLst/>
          </a:prstGeom>
          <a:noFill/>
        </p:spPr>
        <p:txBody>
          <a:bodyPr wrap="square" rtlCol="0">
            <a:spAutoFit/>
          </a:bodyPr>
          <a:lstStyle/>
          <a:p>
            <a:r>
              <a:rPr lang="en-US" dirty="0"/>
              <a:t>Bayesian inference is a method of statistical inference </a:t>
            </a:r>
          </a:p>
          <a:p>
            <a:r>
              <a:rPr lang="en-US" dirty="0"/>
              <a:t>in which Bayes' theorem is used to update the probability</a:t>
            </a:r>
          </a:p>
          <a:p>
            <a:r>
              <a:rPr lang="en-US" dirty="0"/>
              <a:t>for </a:t>
            </a:r>
            <a:r>
              <a:rPr lang="en-US" b="1" dirty="0">
                <a:solidFill>
                  <a:srgbClr val="0070C0"/>
                </a:solidFill>
              </a:rPr>
              <a:t>a hypothesis</a:t>
            </a:r>
            <a:r>
              <a:rPr lang="en-US" dirty="0"/>
              <a:t> as more evidence or information </a:t>
            </a:r>
          </a:p>
          <a:p>
            <a:r>
              <a:rPr lang="en-US" dirty="0"/>
              <a:t>becomes available. </a:t>
            </a:r>
          </a:p>
          <a:p>
            <a:endParaRPr lang="en-US" dirty="0"/>
          </a:p>
          <a:p>
            <a:r>
              <a:rPr lang="en-US" dirty="0"/>
              <a:t>Examples of typical problems:</a:t>
            </a:r>
          </a:p>
          <a:p>
            <a:endParaRPr lang="en-US" dirty="0"/>
          </a:p>
          <a:p>
            <a:pPr marL="342900" indent="-342900">
              <a:buFont typeface="+mj-lt"/>
              <a:buAutoNum type="arabicPeriod"/>
            </a:pPr>
            <a:r>
              <a:rPr lang="en-US" dirty="0"/>
              <a:t>We have sample of 10 children, 3 of them are literate (can read). We need to evaluate number of children who can read in the population. We presume that children are independent, that population is uniform, etc. We can use binomial distribution. - </a:t>
            </a:r>
            <a:r>
              <a:rPr lang="en-US" dirty="0">
                <a:hlinkClick r:id="rId7"/>
              </a:rPr>
              <a:t>https://www.youtube.com/watch?v=yvWlpwnT1nw</a:t>
            </a:r>
            <a:r>
              <a:rPr lang="en-US" dirty="0"/>
              <a:t> </a:t>
            </a:r>
          </a:p>
          <a:p>
            <a:pPr marL="342900" indent="-342900">
              <a:buFont typeface="+mj-lt"/>
              <a:buAutoNum type="arabicPeriod"/>
            </a:pPr>
            <a:endParaRPr lang="en-US" dirty="0"/>
          </a:p>
          <a:p>
            <a:pPr marL="342900" indent="-342900">
              <a:buFont typeface="+mj-lt"/>
              <a:buAutoNum type="arabicPeriod"/>
            </a:pPr>
            <a:r>
              <a:rPr lang="en-US" dirty="0"/>
              <a:t>We have 50 data samples x</a:t>
            </a:r>
            <a:r>
              <a:rPr lang="en-US" baseline="-25000" dirty="0"/>
              <a:t>1</a:t>
            </a:r>
            <a:r>
              <a:rPr lang="en-US" dirty="0"/>
              <a:t> .. x</a:t>
            </a:r>
            <a:r>
              <a:rPr lang="en-US" baseline="-25000" dirty="0"/>
              <a:t>50</a:t>
            </a:r>
            <a:r>
              <a:rPr lang="en-US" dirty="0"/>
              <a:t> which presumably follow exponential probability distribution </a:t>
            </a:r>
            <a:r>
              <a:rPr lang="el-GR" b="1" dirty="0"/>
              <a:t>λ</a:t>
            </a:r>
            <a:r>
              <a:rPr lang="en-US" b="1" dirty="0"/>
              <a:t>e</a:t>
            </a:r>
            <a:r>
              <a:rPr lang="en-US" b="1" baseline="30000" dirty="0"/>
              <a:t>-</a:t>
            </a:r>
            <a:r>
              <a:rPr lang="el-GR" b="1" baseline="30000" dirty="0"/>
              <a:t>λ</a:t>
            </a:r>
            <a:r>
              <a:rPr lang="en-US" b="1" baseline="30000" dirty="0"/>
              <a:t>x</a:t>
            </a:r>
            <a:r>
              <a:rPr lang="en-US" dirty="0"/>
              <a:t> . Estimate </a:t>
            </a:r>
            <a:r>
              <a:rPr lang="el-GR" b="1" dirty="0"/>
              <a:t>λ</a:t>
            </a:r>
            <a:r>
              <a:rPr lang="en-US" dirty="0"/>
              <a:t> . - </a:t>
            </a:r>
            <a:r>
              <a:rPr lang="en-US" dirty="0">
                <a:hlinkClick r:id="rId8"/>
              </a:rPr>
              <a:t>https://www.youtube.com/watch?v=I4dkEALQv34</a:t>
            </a:r>
            <a:r>
              <a:rPr lang="en-US" dirty="0"/>
              <a:t> </a:t>
            </a:r>
          </a:p>
          <a:p>
            <a:pPr marL="342900" indent="-342900">
              <a:buFont typeface="+mj-lt"/>
              <a:buAutoNum type="arabicPeriod"/>
            </a:pPr>
            <a:endParaRPr lang="en-US" dirty="0"/>
          </a:p>
          <a:p>
            <a:pPr marL="342900" indent="-342900">
              <a:buFont typeface="+mj-lt"/>
              <a:buAutoNum type="arabicPeriod"/>
            </a:pPr>
            <a:r>
              <a:rPr lang="en-US" dirty="0"/>
              <a:t>Estimate the bias of a coin. We need to estimate P(</a:t>
            </a:r>
            <a:r>
              <a:rPr lang="el-GR" dirty="0"/>
              <a:t>θ</a:t>
            </a:r>
            <a:r>
              <a:rPr lang="en-US" dirty="0"/>
              <a:t>), where </a:t>
            </a:r>
            <a:r>
              <a:rPr lang="el-GR" dirty="0"/>
              <a:t>θ</a:t>
            </a:r>
            <a:r>
              <a:rPr lang="en-US" dirty="0"/>
              <a:t> is the proportion of heads. - </a:t>
            </a:r>
            <a:r>
              <a:rPr lang="en-US" dirty="0">
                <a:hlinkClick r:id="rId9"/>
              </a:rPr>
              <a:t>https://www.youtube.com/watch?v=Pahyv9i_X2k</a:t>
            </a:r>
            <a:r>
              <a:rPr lang="en-US" dirty="0"/>
              <a:t> </a:t>
            </a:r>
          </a:p>
          <a:p>
            <a:pPr marL="342900" indent="-342900">
              <a:buFont typeface="+mj-lt"/>
              <a:buAutoNum type="arabicPeriod"/>
            </a:pPr>
            <a:endParaRPr lang="en-US" dirty="0"/>
          </a:p>
          <a:p>
            <a:pPr marL="342900" indent="-342900">
              <a:buFont typeface="+mj-lt"/>
              <a:buAutoNum type="arabicPeriod"/>
            </a:pPr>
            <a:r>
              <a:rPr lang="en-US" dirty="0"/>
              <a:t>We have 100 damaged flash drives which is a sample of much bigger set.</a:t>
            </a:r>
            <a:br>
              <a:rPr lang="en-US" dirty="0"/>
            </a:br>
            <a:r>
              <a:rPr lang="en-US" dirty="0"/>
              <a:t>80% of these damaged drives have coffee stains on them.</a:t>
            </a:r>
            <a:br>
              <a:rPr lang="en-US" dirty="0"/>
            </a:br>
            <a:r>
              <a:rPr lang="en-US" dirty="0"/>
              <a:t>Estimate probability (and credible interval) that coffee is causing the damage?</a:t>
            </a:r>
          </a:p>
        </p:txBody>
      </p:sp>
      <p:pic>
        <p:nvPicPr>
          <p:cNvPr id="4" name="Picture 2" descr="Posterior Distribution - an overview | ScienceDirect Topics">
            <a:extLst>
              <a:ext uri="{FF2B5EF4-FFF2-40B4-BE49-F238E27FC236}">
                <a16:creationId xmlns:a16="http://schemas.microsoft.com/office/drawing/2014/main" id="{CEA4947C-3142-0D4B-95C9-263473499FB2}"/>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9915832" y="2386702"/>
            <a:ext cx="1995118" cy="2780430"/>
          </a:xfrm>
          <a:prstGeom prst="rect">
            <a:avLst/>
          </a:prstGeom>
          <a:noFill/>
          <a:extLst>
            <a:ext uri="{909E8E84-426E-40DD-AFC4-6F175D3DCCD1}">
              <a14:hiddenFill xmlns:a14="http://schemas.microsoft.com/office/drawing/2010/main">
                <a:solidFill>
                  <a:srgbClr val="FFFFFF"/>
                </a:solidFill>
              </a14:hiddenFill>
            </a:ext>
          </a:extLst>
        </p:spPr>
      </p:pic>
      <p:sp>
        <p:nvSpPr>
          <p:cNvPr id="5" name="Down Arrow 4">
            <a:extLst>
              <a:ext uri="{FF2B5EF4-FFF2-40B4-BE49-F238E27FC236}">
                <a16:creationId xmlns:a16="http://schemas.microsoft.com/office/drawing/2014/main" id="{568F8C97-730A-8142-88F6-9FFCFC9A61EB}"/>
              </a:ext>
            </a:extLst>
          </p:cNvPr>
          <p:cNvSpPr/>
          <p:nvPr/>
        </p:nvSpPr>
        <p:spPr>
          <a:xfrm>
            <a:off x="8098972" y="2438218"/>
            <a:ext cx="1621226" cy="2780430"/>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23DFD721-123D-204B-AFE0-D17539A91EDE}"/>
              </a:ext>
            </a:extLst>
          </p:cNvPr>
          <p:cNvSpPr txBox="1"/>
          <p:nvPr/>
        </p:nvSpPr>
        <p:spPr>
          <a:xfrm>
            <a:off x="8500526" y="2680246"/>
            <a:ext cx="837127" cy="369332"/>
          </a:xfrm>
          <a:prstGeom prst="rect">
            <a:avLst/>
          </a:prstGeom>
          <a:noFill/>
        </p:spPr>
        <p:txBody>
          <a:bodyPr wrap="square" rtlCol="0">
            <a:spAutoFit/>
          </a:bodyPr>
          <a:lstStyle/>
          <a:p>
            <a:pPr algn="ctr"/>
            <a:r>
              <a:rPr lang="en-US" sz="1800" b="1" dirty="0">
                <a:solidFill>
                  <a:srgbClr val="FF0000"/>
                </a:solidFill>
              </a:rPr>
              <a:t>Prior</a:t>
            </a:r>
          </a:p>
        </p:txBody>
      </p:sp>
      <p:sp>
        <p:nvSpPr>
          <p:cNvPr id="10" name="TextBox 9">
            <a:extLst>
              <a:ext uri="{FF2B5EF4-FFF2-40B4-BE49-F238E27FC236}">
                <a16:creationId xmlns:a16="http://schemas.microsoft.com/office/drawing/2014/main" id="{1BF5DD88-7604-6042-B781-961D2D4C4483}"/>
              </a:ext>
            </a:extLst>
          </p:cNvPr>
          <p:cNvSpPr txBox="1"/>
          <p:nvPr/>
        </p:nvSpPr>
        <p:spPr>
          <a:xfrm>
            <a:off x="8213068" y="3599851"/>
            <a:ext cx="1393034" cy="369332"/>
          </a:xfrm>
          <a:prstGeom prst="rect">
            <a:avLst/>
          </a:prstGeom>
          <a:noFill/>
        </p:spPr>
        <p:txBody>
          <a:bodyPr wrap="square" rtlCol="0">
            <a:spAutoFit/>
          </a:bodyPr>
          <a:lstStyle/>
          <a:p>
            <a:pPr algn="ctr"/>
            <a:r>
              <a:rPr lang="en-US" sz="1800" b="1" dirty="0">
                <a:solidFill>
                  <a:srgbClr val="FF0000"/>
                </a:solidFill>
              </a:rPr>
              <a:t>Likelihood</a:t>
            </a:r>
          </a:p>
        </p:txBody>
      </p:sp>
      <p:sp>
        <p:nvSpPr>
          <p:cNvPr id="11" name="TextBox 10">
            <a:extLst>
              <a:ext uri="{FF2B5EF4-FFF2-40B4-BE49-F238E27FC236}">
                <a16:creationId xmlns:a16="http://schemas.microsoft.com/office/drawing/2014/main" id="{8A3DB6B0-E514-F04F-AC27-BA8645C0773D}"/>
              </a:ext>
            </a:extLst>
          </p:cNvPr>
          <p:cNvSpPr txBox="1"/>
          <p:nvPr/>
        </p:nvSpPr>
        <p:spPr>
          <a:xfrm>
            <a:off x="8293994" y="4527347"/>
            <a:ext cx="1250193" cy="369332"/>
          </a:xfrm>
          <a:prstGeom prst="rect">
            <a:avLst/>
          </a:prstGeom>
          <a:noFill/>
        </p:spPr>
        <p:txBody>
          <a:bodyPr wrap="square" rtlCol="0">
            <a:spAutoFit/>
          </a:bodyPr>
          <a:lstStyle/>
          <a:p>
            <a:pPr algn="ctr"/>
            <a:r>
              <a:rPr lang="en-US" sz="1800" b="1" dirty="0">
                <a:solidFill>
                  <a:srgbClr val="FF0000"/>
                </a:solidFill>
              </a:rPr>
              <a:t>Posterior</a:t>
            </a:r>
          </a:p>
        </p:txBody>
      </p:sp>
      <p:pic>
        <p:nvPicPr>
          <p:cNvPr id="12" name="Google Shape;102;p13">
            <a:extLst>
              <a:ext uri="{FF2B5EF4-FFF2-40B4-BE49-F238E27FC236}">
                <a16:creationId xmlns:a16="http://schemas.microsoft.com/office/drawing/2014/main" id="{8E806FC0-A73D-8E4B-8241-45D73E0A96E7}"/>
              </a:ext>
            </a:extLst>
          </p:cNvPr>
          <p:cNvPicPr preferRelativeResize="0"/>
          <p:nvPr/>
        </p:nvPicPr>
        <p:blipFill rotWithShape="1">
          <a:blip r:embed="rId11">
            <a:alphaModFix/>
          </a:blip>
          <a:srcRect/>
          <a:stretch/>
        </p:blipFill>
        <p:spPr>
          <a:xfrm>
            <a:off x="5139202" y="1162563"/>
            <a:ext cx="2946400" cy="660400"/>
          </a:xfrm>
          <a:prstGeom prst="rect">
            <a:avLst/>
          </a:prstGeom>
          <a:noFill/>
          <a:ln w="50800" cap="flat" cmpd="sng">
            <a:solidFill>
              <a:srgbClr val="00B050"/>
            </a:solidFill>
            <a:prstDash val="solid"/>
            <a:round/>
            <a:headEnd type="none" w="sm" len="sm"/>
            <a:tailEnd type="none" w="sm" len="sm"/>
          </a:ln>
        </p:spPr>
      </p:pic>
      <p:sp>
        <p:nvSpPr>
          <p:cNvPr id="13" name="TextBox 12">
            <a:extLst>
              <a:ext uri="{FF2B5EF4-FFF2-40B4-BE49-F238E27FC236}">
                <a16:creationId xmlns:a16="http://schemas.microsoft.com/office/drawing/2014/main" id="{E2269F81-FBF2-DB43-9CF8-5126A8754192}"/>
              </a:ext>
            </a:extLst>
          </p:cNvPr>
          <p:cNvSpPr txBox="1"/>
          <p:nvPr/>
        </p:nvSpPr>
        <p:spPr>
          <a:xfrm>
            <a:off x="7209220" y="769477"/>
            <a:ext cx="890203" cy="307777"/>
          </a:xfrm>
          <a:prstGeom prst="rect">
            <a:avLst/>
          </a:prstGeom>
          <a:noFill/>
        </p:spPr>
        <p:txBody>
          <a:bodyPr wrap="square" rtlCol="0">
            <a:spAutoFit/>
          </a:bodyPr>
          <a:lstStyle/>
          <a:p>
            <a:r>
              <a:rPr lang="en-US" dirty="0"/>
              <a:t>P(B|A)</a:t>
            </a:r>
          </a:p>
        </p:txBody>
      </p:sp>
      <p:sp>
        <p:nvSpPr>
          <p:cNvPr id="14" name="TextBox 13">
            <a:extLst>
              <a:ext uri="{FF2B5EF4-FFF2-40B4-BE49-F238E27FC236}">
                <a16:creationId xmlns:a16="http://schemas.microsoft.com/office/drawing/2014/main" id="{1C84D075-DC81-704C-BBC3-CE507881E29F}"/>
              </a:ext>
            </a:extLst>
          </p:cNvPr>
          <p:cNvSpPr txBox="1"/>
          <p:nvPr/>
        </p:nvSpPr>
        <p:spPr>
          <a:xfrm>
            <a:off x="6313760" y="769477"/>
            <a:ext cx="619677" cy="307777"/>
          </a:xfrm>
          <a:prstGeom prst="rect">
            <a:avLst/>
          </a:prstGeom>
          <a:noFill/>
        </p:spPr>
        <p:txBody>
          <a:bodyPr wrap="square" rtlCol="0">
            <a:spAutoFit/>
          </a:bodyPr>
          <a:lstStyle/>
          <a:p>
            <a:r>
              <a:rPr lang="en-US" dirty="0"/>
              <a:t>P(A)</a:t>
            </a:r>
          </a:p>
        </p:txBody>
      </p:sp>
      <p:sp>
        <p:nvSpPr>
          <p:cNvPr id="15" name="TextBox 14">
            <a:extLst>
              <a:ext uri="{FF2B5EF4-FFF2-40B4-BE49-F238E27FC236}">
                <a16:creationId xmlns:a16="http://schemas.microsoft.com/office/drawing/2014/main" id="{3B037063-C4D1-8C4C-8E93-00AC243F156F}"/>
              </a:ext>
            </a:extLst>
          </p:cNvPr>
          <p:cNvSpPr txBox="1"/>
          <p:nvPr/>
        </p:nvSpPr>
        <p:spPr>
          <a:xfrm>
            <a:off x="6903076" y="1866927"/>
            <a:ext cx="677606" cy="307777"/>
          </a:xfrm>
          <a:prstGeom prst="rect">
            <a:avLst/>
          </a:prstGeom>
          <a:noFill/>
        </p:spPr>
        <p:txBody>
          <a:bodyPr wrap="square" rtlCol="0">
            <a:spAutoFit/>
          </a:bodyPr>
          <a:lstStyle/>
          <a:p>
            <a:r>
              <a:rPr lang="en-US" dirty="0"/>
              <a:t>P(B)</a:t>
            </a:r>
          </a:p>
        </p:txBody>
      </p:sp>
      <p:sp>
        <p:nvSpPr>
          <p:cNvPr id="16" name="TextBox 15">
            <a:extLst>
              <a:ext uri="{FF2B5EF4-FFF2-40B4-BE49-F238E27FC236}">
                <a16:creationId xmlns:a16="http://schemas.microsoft.com/office/drawing/2014/main" id="{D3DFCF4D-C840-2B49-9BA6-64FBFDEDDE9D}"/>
              </a:ext>
            </a:extLst>
          </p:cNvPr>
          <p:cNvSpPr txBox="1"/>
          <p:nvPr/>
        </p:nvSpPr>
        <p:spPr>
          <a:xfrm>
            <a:off x="5162521" y="769477"/>
            <a:ext cx="890204" cy="307777"/>
          </a:xfrm>
          <a:prstGeom prst="rect">
            <a:avLst/>
          </a:prstGeom>
          <a:noFill/>
        </p:spPr>
        <p:txBody>
          <a:bodyPr wrap="square" rtlCol="0">
            <a:spAutoFit/>
          </a:bodyPr>
          <a:lstStyle/>
          <a:p>
            <a:r>
              <a:rPr lang="en-US" dirty="0"/>
              <a:t>P(A|B)</a:t>
            </a:r>
          </a:p>
        </p:txBody>
      </p:sp>
    </p:spTree>
    <p:extLst>
      <p:ext uri="{BB962C8B-B14F-4D97-AF65-F5344CB8AC3E}">
        <p14:creationId xmlns:p14="http://schemas.microsoft.com/office/powerpoint/2010/main" val="4019757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798AC-3E28-254E-B533-583935E0DBBC}"/>
              </a:ext>
            </a:extLst>
          </p:cNvPr>
          <p:cNvSpPr txBox="1"/>
          <p:nvPr/>
        </p:nvSpPr>
        <p:spPr>
          <a:xfrm>
            <a:off x="0" y="37572"/>
            <a:ext cx="7730836" cy="523220"/>
          </a:xfrm>
          <a:prstGeom prst="rect">
            <a:avLst/>
          </a:prstGeom>
          <a:noFill/>
        </p:spPr>
        <p:txBody>
          <a:bodyPr wrap="square" rtlCol="0">
            <a:spAutoFit/>
          </a:bodyPr>
          <a:lstStyle/>
          <a:p>
            <a:r>
              <a:rPr lang="en-US" sz="2800" b="1" dirty="0"/>
              <a:t>Exercise 1 – How Many Children Can Read ?</a:t>
            </a:r>
          </a:p>
        </p:txBody>
      </p:sp>
      <p:sp>
        <p:nvSpPr>
          <p:cNvPr id="13" name="TextBox 12">
            <a:extLst>
              <a:ext uri="{FF2B5EF4-FFF2-40B4-BE49-F238E27FC236}">
                <a16:creationId xmlns:a16="http://schemas.microsoft.com/office/drawing/2014/main" id="{CCB040D0-EE6B-6747-B044-7BB207CED700}"/>
              </a:ext>
            </a:extLst>
          </p:cNvPr>
          <p:cNvSpPr txBox="1"/>
          <p:nvPr/>
        </p:nvSpPr>
        <p:spPr>
          <a:xfrm>
            <a:off x="0" y="402106"/>
            <a:ext cx="7057068" cy="338554"/>
          </a:xfrm>
          <a:prstGeom prst="rect">
            <a:avLst/>
          </a:prstGeom>
          <a:noFill/>
        </p:spPr>
        <p:txBody>
          <a:bodyPr wrap="square" rtlCol="0">
            <a:spAutoFit/>
          </a:bodyPr>
          <a:lstStyle/>
          <a:p>
            <a:r>
              <a:rPr lang="en-US" sz="1600" dirty="0"/>
              <a:t>We have sample of </a:t>
            </a:r>
            <a:r>
              <a:rPr lang="en-US" sz="1600" b="1" dirty="0"/>
              <a:t>10 children</a:t>
            </a:r>
            <a:r>
              <a:rPr lang="en-US" sz="1600" dirty="0"/>
              <a:t>, </a:t>
            </a:r>
            <a:r>
              <a:rPr lang="en-US" sz="1600" b="1" dirty="0"/>
              <a:t>3 of them are literate</a:t>
            </a:r>
            <a:r>
              <a:rPr lang="en-US" sz="1600" dirty="0"/>
              <a:t> (can read). </a:t>
            </a:r>
          </a:p>
        </p:txBody>
      </p:sp>
      <p:pic>
        <p:nvPicPr>
          <p:cNvPr id="3" name="Picture 2">
            <a:extLst>
              <a:ext uri="{FF2B5EF4-FFF2-40B4-BE49-F238E27FC236}">
                <a16:creationId xmlns:a16="http://schemas.microsoft.com/office/drawing/2014/main" id="{ED78D932-E041-E84C-A583-497021BF7E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5324" y="2730305"/>
            <a:ext cx="2712933" cy="1987550"/>
          </a:xfrm>
          <a:prstGeom prst="rect">
            <a:avLst/>
          </a:prstGeom>
        </p:spPr>
      </p:pic>
      <p:pic>
        <p:nvPicPr>
          <p:cNvPr id="4" name="Picture 3">
            <a:extLst>
              <a:ext uri="{FF2B5EF4-FFF2-40B4-BE49-F238E27FC236}">
                <a16:creationId xmlns:a16="http://schemas.microsoft.com/office/drawing/2014/main" id="{4F66711F-3F7E-A94B-9A27-3E813592D73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324" y="4801460"/>
            <a:ext cx="2712933" cy="1987550"/>
          </a:xfrm>
          <a:prstGeom prst="rect">
            <a:avLst/>
          </a:prstGeom>
        </p:spPr>
      </p:pic>
      <p:pic>
        <p:nvPicPr>
          <p:cNvPr id="5" name="Picture 4">
            <a:extLst>
              <a:ext uri="{FF2B5EF4-FFF2-40B4-BE49-F238E27FC236}">
                <a16:creationId xmlns:a16="http://schemas.microsoft.com/office/drawing/2014/main" id="{58937095-09E3-D34F-98FA-ACB1E79211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088440" y="2730305"/>
            <a:ext cx="2712933" cy="1987550"/>
          </a:xfrm>
          <a:prstGeom prst="rect">
            <a:avLst/>
          </a:prstGeom>
        </p:spPr>
      </p:pic>
      <p:pic>
        <p:nvPicPr>
          <p:cNvPr id="6" name="Picture 5">
            <a:extLst>
              <a:ext uri="{FF2B5EF4-FFF2-40B4-BE49-F238E27FC236}">
                <a16:creationId xmlns:a16="http://schemas.microsoft.com/office/drawing/2014/main" id="{AE9272F8-C664-3543-BB36-E2E5AFD854A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88440" y="4802670"/>
            <a:ext cx="2711282" cy="1986340"/>
          </a:xfrm>
          <a:prstGeom prst="rect">
            <a:avLst/>
          </a:prstGeom>
        </p:spPr>
      </p:pic>
      <p:pic>
        <p:nvPicPr>
          <p:cNvPr id="7" name="Picture 6">
            <a:extLst>
              <a:ext uri="{FF2B5EF4-FFF2-40B4-BE49-F238E27FC236}">
                <a16:creationId xmlns:a16="http://schemas.microsoft.com/office/drawing/2014/main" id="{F0E58C40-B695-4B42-B615-15EE0BF59B1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15790" y="4802670"/>
            <a:ext cx="2711282" cy="1986340"/>
          </a:xfrm>
          <a:prstGeom prst="rect">
            <a:avLst/>
          </a:prstGeom>
        </p:spPr>
      </p:pic>
      <p:sp>
        <p:nvSpPr>
          <p:cNvPr id="8" name="TextBox 7">
            <a:extLst>
              <a:ext uri="{FF2B5EF4-FFF2-40B4-BE49-F238E27FC236}">
                <a16:creationId xmlns:a16="http://schemas.microsoft.com/office/drawing/2014/main" id="{518489C0-6FB3-7A4B-9A4F-307B788AC944}"/>
              </a:ext>
            </a:extLst>
          </p:cNvPr>
          <p:cNvSpPr txBox="1"/>
          <p:nvPr/>
        </p:nvSpPr>
        <p:spPr>
          <a:xfrm>
            <a:off x="6733256" y="4278240"/>
            <a:ext cx="1276350" cy="523220"/>
          </a:xfrm>
          <a:prstGeom prst="rect">
            <a:avLst/>
          </a:prstGeom>
          <a:noFill/>
        </p:spPr>
        <p:txBody>
          <a:bodyPr wrap="square" rtlCol="0">
            <a:spAutoFit/>
          </a:bodyPr>
          <a:lstStyle/>
          <a:p>
            <a:r>
              <a:rPr lang="en-US" b="1" dirty="0">
                <a:solidFill>
                  <a:srgbClr val="00B050"/>
                </a:solidFill>
              </a:rPr>
              <a:t>Increased Sample Size</a:t>
            </a:r>
          </a:p>
        </p:txBody>
      </p:sp>
      <p:sp>
        <p:nvSpPr>
          <p:cNvPr id="10" name="TextBox 9">
            <a:extLst>
              <a:ext uri="{FF2B5EF4-FFF2-40B4-BE49-F238E27FC236}">
                <a16:creationId xmlns:a16="http://schemas.microsoft.com/office/drawing/2014/main" id="{CD4E59FF-94DA-BE4B-A2B6-E0A0365E44BA}"/>
              </a:ext>
            </a:extLst>
          </p:cNvPr>
          <p:cNvSpPr txBox="1"/>
          <p:nvPr/>
        </p:nvSpPr>
        <p:spPr>
          <a:xfrm>
            <a:off x="8943139" y="5049110"/>
            <a:ext cx="2366545" cy="307777"/>
          </a:xfrm>
          <a:prstGeom prst="rect">
            <a:avLst/>
          </a:prstGeom>
          <a:noFill/>
        </p:spPr>
        <p:txBody>
          <a:bodyPr wrap="square" rtlCol="0">
            <a:spAutoFit/>
          </a:bodyPr>
          <a:lstStyle/>
          <a:p>
            <a:r>
              <a:rPr lang="en-US" b="1" dirty="0">
                <a:solidFill>
                  <a:srgbClr val="00B050"/>
                </a:solidFill>
              </a:rPr>
              <a:t>Prior  (many Hypotheses)</a:t>
            </a:r>
          </a:p>
        </p:txBody>
      </p:sp>
      <p:sp>
        <p:nvSpPr>
          <p:cNvPr id="11" name="TextBox 10">
            <a:extLst>
              <a:ext uri="{FF2B5EF4-FFF2-40B4-BE49-F238E27FC236}">
                <a16:creationId xmlns:a16="http://schemas.microsoft.com/office/drawing/2014/main" id="{7AA8ACDC-C4EF-1C4A-8827-C3FA843623C3}"/>
              </a:ext>
            </a:extLst>
          </p:cNvPr>
          <p:cNvSpPr txBox="1"/>
          <p:nvPr/>
        </p:nvSpPr>
        <p:spPr>
          <a:xfrm>
            <a:off x="8943140" y="5641346"/>
            <a:ext cx="2366544" cy="307777"/>
          </a:xfrm>
          <a:prstGeom prst="rect">
            <a:avLst/>
          </a:prstGeom>
          <a:noFill/>
        </p:spPr>
        <p:txBody>
          <a:bodyPr wrap="square" rtlCol="0">
            <a:spAutoFit/>
          </a:bodyPr>
          <a:lstStyle/>
          <a:p>
            <a:r>
              <a:rPr lang="en-US" b="1" dirty="0">
                <a:solidFill>
                  <a:srgbClr val="00B050"/>
                </a:solidFill>
              </a:rPr>
              <a:t>Likelihood (from Data)</a:t>
            </a:r>
          </a:p>
        </p:txBody>
      </p:sp>
      <p:sp>
        <p:nvSpPr>
          <p:cNvPr id="12" name="TextBox 11">
            <a:extLst>
              <a:ext uri="{FF2B5EF4-FFF2-40B4-BE49-F238E27FC236}">
                <a16:creationId xmlns:a16="http://schemas.microsoft.com/office/drawing/2014/main" id="{637BD549-1D1A-324E-9F6E-1D3B226117E0}"/>
              </a:ext>
            </a:extLst>
          </p:cNvPr>
          <p:cNvSpPr txBox="1"/>
          <p:nvPr/>
        </p:nvSpPr>
        <p:spPr>
          <a:xfrm>
            <a:off x="8943140" y="6233582"/>
            <a:ext cx="2366544" cy="307777"/>
          </a:xfrm>
          <a:prstGeom prst="rect">
            <a:avLst/>
          </a:prstGeom>
          <a:noFill/>
        </p:spPr>
        <p:txBody>
          <a:bodyPr wrap="square" rtlCol="0">
            <a:spAutoFit/>
          </a:bodyPr>
          <a:lstStyle/>
          <a:p>
            <a:r>
              <a:rPr lang="en-US" b="1" dirty="0">
                <a:solidFill>
                  <a:srgbClr val="00B050"/>
                </a:solidFill>
              </a:rPr>
              <a:t>Posterior (combination)</a:t>
            </a:r>
          </a:p>
        </p:txBody>
      </p:sp>
      <p:sp>
        <p:nvSpPr>
          <p:cNvPr id="16" name="TextBox 15">
            <a:extLst>
              <a:ext uri="{FF2B5EF4-FFF2-40B4-BE49-F238E27FC236}">
                <a16:creationId xmlns:a16="http://schemas.microsoft.com/office/drawing/2014/main" id="{CB21DEFB-400B-EC41-8148-718E9493529F}"/>
              </a:ext>
            </a:extLst>
          </p:cNvPr>
          <p:cNvSpPr txBox="1"/>
          <p:nvPr/>
        </p:nvSpPr>
        <p:spPr>
          <a:xfrm>
            <a:off x="7988950" y="1155934"/>
            <a:ext cx="4203049" cy="3323987"/>
          </a:xfrm>
          <a:prstGeom prst="rect">
            <a:avLst/>
          </a:prstGeom>
          <a:solidFill>
            <a:schemeClr val="accent6">
              <a:lumMod val="20000"/>
              <a:lumOff val="80000"/>
            </a:schemeClr>
          </a:solidFill>
        </p:spPr>
        <p:txBody>
          <a:bodyPr wrap="square" rtlCol="0">
            <a:spAutoFit/>
          </a:bodyPr>
          <a:lstStyle/>
          <a:p>
            <a:r>
              <a:rPr lang="en-US" dirty="0"/>
              <a:t>We start with flat Prior </a:t>
            </a:r>
          </a:p>
          <a:p>
            <a:r>
              <a:rPr lang="en-US" dirty="0"/>
              <a:t>(we treat beliefs as probability).</a:t>
            </a:r>
          </a:p>
          <a:p>
            <a:r>
              <a:rPr lang="en-US" dirty="0"/>
              <a:t>We try different </a:t>
            </a:r>
            <a:r>
              <a:rPr lang="en-US" b="1" dirty="0">
                <a:solidFill>
                  <a:srgbClr val="FF0000"/>
                </a:solidFill>
              </a:rPr>
              <a:t>Prior</a:t>
            </a:r>
            <a:r>
              <a:rPr lang="en-US" dirty="0"/>
              <a:t> functions P(</a:t>
            </a:r>
            <a:r>
              <a:rPr lang="el-GR" dirty="0"/>
              <a:t>θ</a:t>
            </a:r>
            <a:r>
              <a:rPr lang="en-US" dirty="0"/>
              <a:t>).</a:t>
            </a:r>
          </a:p>
          <a:p>
            <a:endParaRPr lang="en-US" dirty="0"/>
          </a:p>
          <a:p>
            <a:r>
              <a:rPr lang="en-US" dirty="0"/>
              <a:t>Then we can estimate the </a:t>
            </a:r>
            <a:r>
              <a:rPr lang="en-US" b="1" dirty="0">
                <a:solidFill>
                  <a:srgbClr val="FF0000"/>
                </a:solidFill>
              </a:rPr>
              <a:t>Likelihood</a:t>
            </a:r>
            <a:r>
              <a:rPr lang="en-US" dirty="0"/>
              <a:t> function from observed data as </a:t>
            </a:r>
            <a:r>
              <a:rPr lang="en-US" b="1" dirty="0">
                <a:solidFill>
                  <a:srgbClr val="0070C0"/>
                </a:solidFill>
              </a:rPr>
              <a:t>Binomial distribution</a:t>
            </a:r>
            <a:r>
              <a:rPr lang="en-US" dirty="0"/>
              <a:t> :</a:t>
            </a:r>
          </a:p>
          <a:p>
            <a:r>
              <a:rPr lang="en-US" b="1" dirty="0" err="1">
                <a:solidFill>
                  <a:srgbClr val="0070C0"/>
                </a:solidFill>
              </a:rPr>
              <a:t>binom.pmf</a:t>
            </a:r>
            <a:r>
              <a:rPr lang="en-US" b="1" dirty="0">
                <a:solidFill>
                  <a:srgbClr val="0070C0"/>
                </a:solidFill>
              </a:rPr>
              <a:t>(x, n, p)</a:t>
            </a:r>
            <a:r>
              <a:rPr lang="en-US" dirty="0"/>
              <a:t> , where n=sample size, x=number of literate kids, p=</a:t>
            </a:r>
            <a:r>
              <a:rPr lang="el-GR" dirty="0"/>
              <a:t>θ</a:t>
            </a:r>
            <a:r>
              <a:rPr lang="en-US" dirty="0"/>
              <a:t>=Literacy rate </a:t>
            </a:r>
          </a:p>
          <a:p>
            <a:endParaRPr lang="en-US" dirty="0"/>
          </a:p>
          <a:p>
            <a:r>
              <a:rPr lang="en-US" dirty="0"/>
              <a:t>Finally we can calculate </a:t>
            </a:r>
            <a:r>
              <a:rPr lang="en-US" b="1" dirty="0">
                <a:solidFill>
                  <a:srgbClr val="FF0000"/>
                </a:solidFill>
              </a:rPr>
              <a:t>Posterior distribution </a:t>
            </a:r>
            <a:r>
              <a:rPr lang="en-US" dirty="0"/>
              <a:t> using Bayes formula. Note – we don't use denominator P(x), because it is constant, depends only on data "x" )</a:t>
            </a:r>
          </a:p>
          <a:p>
            <a:endParaRPr lang="en-US" dirty="0"/>
          </a:p>
          <a:p>
            <a:r>
              <a:rPr lang="en-US" dirty="0"/>
              <a:t>    P(</a:t>
            </a:r>
            <a:r>
              <a:rPr lang="el-GR" dirty="0"/>
              <a:t>θ</a:t>
            </a:r>
            <a:r>
              <a:rPr lang="en-US" dirty="0"/>
              <a:t> | x) </a:t>
            </a:r>
            <a:r>
              <a:rPr lang="en-US" dirty="0">
                <a:sym typeface="Wingdings" pitchFamily="2" charset="2"/>
              </a:rPr>
              <a:t>=</a:t>
            </a:r>
            <a:r>
              <a:rPr lang="en-US" dirty="0"/>
              <a:t> P(x|</a:t>
            </a:r>
            <a:r>
              <a:rPr lang="el-GR" dirty="0"/>
              <a:t>θ</a:t>
            </a:r>
            <a:r>
              <a:rPr lang="en-US" dirty="0"/>
              <a:t>) * P(</a:t>
            </a:r>
            <a:r>
              <a:rPr lang="el-GR" dirty="0"/>
              <a:t>θ</a:t>
            </a:r>
            <a:r>
              <a:rPr lang="en-US" dirty="0"/>
              <a:t>)</a:t>
            </a:r>
          </a:p>
        </p:txBody>
      </p:sp>
      <p:sp>
        <p:nvSpPr>
          <p:cNvPr id="17" name="TextBox 16">
            <a:extLst>
              <a:ext uri="{FF2B5EF4-FFF2-40B4-BE49-F238E27FC236}">
                <a16:creationId xmlns:a16="http://schemas.microsoft.com/office/drawing/2014/main" id="{E58001A0-66A1-9345-9AC0-0D34470AF616}"/>
              </a:ext>
            </a:extLst>
          </p:cNvPr>
          <p:cNvSpPr txBox="1"/>
          <p:nvPr/>
        </p:nvSpPr>
        <p:spPr>
          <a:xfrm>
            <a:off x="793614" y="2444686"/>
            <a:ext cx="1362943" cy="307777"/>
          </a:xfrm>
          <a:prstGeom prst="rect">
            <a:avLst/>
          </a:prstGeom>
          <a:noFill/>
        </p:spPr>
        <p:txBody>
          <a:bodyPr wrap="square" rtlCol="0">
            <a:spAutoFit/>
          </a:bodyPr>
          <a:lstStyle/>
          <a:p>
            <a:r>
              <a:rPr lang="en-US" b="1" dirty="0">
                <a:solidFill>
                  <a:srgbClr val="00B050"/>
                </a:solidFill>
              </a:rPr>
              <a:t>Change Prior</a:t>
            </a:r>
          </a:p>
        </p:txBody>
      </p:sp>
      <p:sp>
        <p:nvSpPr>
          <p:cNvPr id="18" name="TextBox 17">
            <a:extLst>
              <a:ext uri="{FF2B5EF4-FFF2-40B4-BE49-F238E27FC236}">
                <a16:creationId xmlns:a16="http://schemas.microsoft.com/office/drawing/2014/main" id="{A50554F9-33AD-8E4A-A6A0-A61CD003CC00}"/>
              </a:ext>
            </a:extLst>
          </p:cNvPr>
          <p:cNvSpPr txBox="1"/>
          <p:nvPr/>
        </p:nvSpPr>
        <p:spPr>
          <a:xfrm>
            <a:off x="3305620" y="2438740"/>
            <a:ext cx="2311090" cy="307777"/>
          </a:xfrm>
          <a:prstGeom prst="rect">
            <a:avLst/>
          </a:prstGeom>
          <a:noFill/>
        </p:spPr>
        <p:txBody>
          <a:bodyPr wrap="square" rtlCol="0">
            <a:spAutoFit/>
          </a:bodyPr>
          <a:lstStyle/>
          <a:p>
            <a:r>
              <a:rPr lang="en-US" b="1" dirty="0">
                <a:solidFill>
                  <a:srgbClr val="00B050"/>
                </a:solidFill>
              </a:rPr>
              <a:t>Change Data / Likelihood</a:t>
            </a:r>
          </a:p>
        </p:txBody>
      </p:sp>
      <p:pic>
        <p:nvPicPr>
          <p:cNvPr id="9" name="Picture 8">
            <a:extLst>
              <a:ext uri="{FF2B5EF4-FFF2-40B4-BE49-F238E27FC236}">
                <a16:creationId xmlns:a16="http://schemas.microsoft.com/office/drawing/2014/main" id="{22AF3A29-5739-F040-A6EE-6B9376B4F836}"/>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818315" y="330367"/>
            <a:ext cx="2324100" cy="660400"/>
          </a:xfrm>
          <a:prstGeom prst="rect">
            <a:avLst/>
          </a:prstGeom>
        </p:spPr>
      </p:pic>
      <p:sp>
        <p:nvSpPr>
          <p:cNvPr id="14" name="TextBox 13">
            <a:extLst>
              <a:ext uri="{FF2B5EF4-FFF2-40B4-BE49-F238E27FC236}">
                <a16:creationId xmlns:a16="http://schemas.microsoft.com/office/drawing/2014/main" id="{42CCD526-9AC4-7C4D-8364-2BCCCF58C3E5}"/>
              </a:ext>
            </a:extLst>
          </p:cNvPr>
          <p:cNvSpPr txBox="1"/>
          <p:nvPr/>
        </p:nvSpPr>
        <p:spPr>
          <a:xfrm>
            <a:off x="9818315" y="36592"/>
            <a:ext cx="1808709" cy="307777"/>
          </a:xfrm>
          <a:prstGeom prst="rect">
            <a:avLst/>
          </a:prstGeom>
          <a:noFill/>
        </p:spPr>
        <p:txBody>
          <a:bodyPr wrap="square" rtlCol="0">
            <a:spAutoFit/>
          </a:bodyPr>
          <a:lstStyle/>
          <a:p>
            <a:r>
              <a:rPr lang="en-US" dirty="0"/>
              <a:t>Binomial Distribution</a:t>
            </a:r>
          </a:p>
        </p:txBody>
      </p:sp>
      <p:sp>
        <p:nvSpPr>
          <p:cNvPr id="15" name="Down Arrow 14">
            <a:extLst>
              <a:ext uri="{FF2B5EF4-FFF2-40B4-BE49-F238E27FC236}">
                <a16:creationId xmlns:a16="http://schemas.microsoft.com/office/drawing/2014/main" id="{8F1F6B84-E02C-714B-A889-0780879217CC}"/>
              </a:ext>
            </a:extLst>
          </p:cNvPr>
          <p:cNvSpPr/>
          <p:nvPr/>
        </p:nvSpPr>
        <p:spPr>
          <a:xfrm rot="3648071">
            <a:off x="6431189" y="2844913"/>
            <a:ext cx="825363" cy="1112125"/>
          </a:xfrm>
          <a:prstGeom prst="down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30D0526-1D3A-EA4A-951A-265143D80F77}"/>
              </a:ext>
            </a:extLst>
          </p:cNvPr>
          <p:cNvSpPr txBox="1"/>
          <p:nvPr/>
        </p:nvSpPr>
        <p:spPr>
          <a:xfrm>
            <a:off x="0" y="1255432"/>
            <a:ext cx="7057068" cy="1138773"/>
          </a:xfrm>
          <a:prstGeom prst="rect">
            <a:avLst/>
          </a:prstGeom>
          <a:noFill/>
        </p:spPr>
        <p:txBody>
          <a:bodyPr wrap="square" rtlCol="0">
            <a:spAutoFit/>
          </a:bodyPr>
          <a:lstStyle/>
          <a:p>
            <a:r>
              <a:rPr lang="en-US" sz="1600" dirty="0"/>
              <a:t>We need to evaluate the literacy rate </a:t>
            </a:r>
            <a:r>
              <a:rPr lang="el-GR" sz="1600" dirty="0"/>
              <a:t>θ</a:t>
            </a:r>
            <a:r>
              <a:rPr lang="en-US" sz="1600" dirty="0"/>
              <a:t>  (percentage of children who can read) in the population. </a:t>
            </a:r>
            <a:endParaRPr lang="en-US" sz="1200" dirty="0"/>
          </a:p>
          <a:p>
            <a:r>
              <a:rPr lang="en-US" sz="1200" dirty="0"/>
              <a:t>We presume that children are independent, that population is uniform, etc. </a:t>
            </a:r>
          </a:p>
          <a:p>
            <a:r>
              <a:rPr lang="en-US" sz="1200" dirty="0"/>
              <a:t>We can use binomial distribution for likelihood function. </a:t>
            </a:r>
          </a:p>
          <a:p>
            <a:r>
              <a:rPr lang="en-US" sz="1200" dirty="0"/>
              <a:t>- </a:t>
            </a:r>
            <a:r>
              <a:rPr lang="en-US" sz="1200" dirty="0">
                <a:hlinkClick r:id="rId8"/>
              </a:rPr>
              <a:t>https://www.youtube.com/watch?v=yvWlpwnT1nw</a:t>
            </a:r>
            <a:r>
              <a:rPr lang="en-US" sz="1200" dirty="0"/>
              <a:t> </a:t>
            </a:r>
          </a:p>
        </p:txBody>
      </p:sp>
      <p:pic>
        <p:nvPicPr>
          <p:cNvPr id="1028" name="Picture 4" descr="Boy Reading Book Outline Stock Illustrations – 760 Boy Reading Book Outline  Stock Illustrations, Vectors &amp; Clipart - Dreamstime">
            <a:extLst>
              <a:ext uri="{FF2B5EF4-FFF2-40B4-BE49-F238E27FC236}">
                <a16:creationId xmlns:a16="http://schemas.microsoft.com/office/drawing/2014/main" id="{40619F64-57EE-6A4C-9B53-5C007FEC9852}"/>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flipH="1">
            <a:off x="1089375" y="773087"/>
            <a:ext cx="244474" cy="4854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oy Reading Book Outline Stock Illustrations – 760 Boy Reading Book Outline  Stock Illustrations, Vectors &amp; Clipart - Dreamstime">
            <a:extLst>
              <a:ext uri="{FF2B5EF4-FFF2-40B4-BE49-F238E27FC236}">
                <a16:creationId xmlns:a16="http://schemas.microsoft.com/office/drawing/2014/main" id="{9D0864A7-86E8-1B49-9097-CE290E750850}"/>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flipH="1">
            <a:off x="2069871" y="773087"/>
            <a:ext cx="236647" cy="48542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Boy Reading Book Outline Stock Illustrations – 760 Boy Reading Book Outline  Stock Illustrations, Vectors &amp; Clipart - Dreamstime">
            <a:extLst>
              <a:ext uri="{FF2B5EF4-FFF2-40B4-BE49-F238E27FC236}">
                <a16:creationId xmlns:a16="http://schemas.microsoft.com/office/drawing/2014/main" id="{E3805C6D-7B99-EF42-AE48-500D6C0E00EC}"/>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flipH="1">
            <a:off x="599127" y="773087"/>
            <a:ext cx="244474" cy="48542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Boy Reading Book Outline Stock Illustrations – 760 Boy Reading Book Outline  Stock Illustrations, Vectors &amp; Clipart - Dreamstime">
            <a:extLst>
              <a:ext uri="{FF2B5EF4-FFF2-40B4-BE49-F238E27FC236}">
                <a16:creationId xmlns:a16="http://schemas.microsoft.com/office/drawing/2014/main" id="{F4C8897B-D1DB-984E-BD40-F6E8F54CFADD}"/>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flipH="1">
            <a:off x="1579623" y="773087"/>
            <a:ext cx="244474" cy="48542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6" descr="Boy Reading Book Outline Stock Illustrations – 760 Boy Reading Book Outline  Stock Illustrations, Vectors &amp; Clipart - Dreamstime">
            <a:extLst>
              <a:ext uri="{FF2B5EF4-FFF2-40B4-BE49-F238E27FC236}">
                <a16:creationId xmlns:a16="http://schemas.microsoft.com/office/drawing/2014/main" id="{23676CD5-3841-4140-96B6-ADC6A512390E}"/>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flipH="1">
            <a:off x="2552292" y="773087"/>
            <a:ext cx="236647" cy="48542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descr="Boy Reading Book Outline Stock Illustrations – 760 Boy Reading Book Outline  Stock Illustrations, Vectors &amp; Clipart - Dreamstime">
            <a:extLst>
              <a:ext uri="{FF2B5EF4-FFF2-40B4-BE49-F238E27FC236}">
                <a16:creationId xmlns:a16="http://schemas.microsoft.com/office/drawing/2014/main" id="{A1C2C2CF-35B8-6C48-B49E-9563489C9059}"/>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flipH="1">
            <a:off x="3034713" y="773087"/>
            <a:ext cx="236647" cy="48542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Boy Reading Book Outline Stock Illustrations – 760 Boy Reading Book Outline  Stock Illustrations, Vectors &amp; Clipart - Dreamstime">
            <a:extLst>
              <a:ext uri="{FF2B5EF4-FFF2-40B4-BE49-F238E27FC236}">
                <a16:creationId xmlns:a16="http://schemas.microsoft.com/office/drawing/2014/main" id="{69BF1247-FF67-5943-9D52-0EBC7509F47D}"/>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flipH="1">
            <a:off x="3517134" y="773087"/>
            <a:ext cx="236647" cy="48542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Boy Reading Book Outline Stock Illustrations – 760 Boy Reading Book Outline  Stock Illustrations, Vectors &amp; Clipart - Dreamstime">
            <a:extLst>
              <a:ext uri="{FF2B5EF4-FFF2-40B4-BE49-F238E27FC236}">
                <a16:creationId xmlns:a16="http://schemas.microsoft.com/office/drawing/2014/main" id="{8B0EEF28-CAE6-6248-BEF1-7739B5DD85D5}"/>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flipH="1">
            <a:off x="3999555" y="773087"/>
            <a:ext cx="236647" cy="48542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Boy Reading Book Outline Stock Illustrations – 760 Boy Reading Book Outline  Stock Illustrations, Vectors &amp; Clipart - Dreamstime">
            <a:extLst>
              <a:ext uri="{FF2B5EF4-FFF2-40B4-BE49-F238E27FC236}">
                <a16:creationId xmlns:a16="http://schemas.microsoft.com/office/drawing/2014/main" id="{7A0224BF-BD58-E045-897C-C5EA6B27E20B}"/>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flipH="1">
            <a:off x="4481976" y="773087"/>
            <a:ext cx="236647" cy="48542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Boy Reading Book Outline Stock Illustrations – 760 Boy Reading Book Outline  Stock Illustrations, Vectors &amp; Clipart - Dreamstime">
            <a:extLst>
              <a:ext uri="{FF2B5EF4-FFF2-40B4-BE49-F238E27FC236}">
                <a16:creationId xmlns:a16="http://schemas.microsoft.com/office/drawing/2014/main" id="{9DE4ACC5-10FB-C043-94A8-B0CFF33E2162}"/>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flipH="1">
            <a:off x="4964397" y="773087"/>
            <a:ext cx="236647" cy="48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217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798AC-3E28-254E-B533-583935E0DBBC}"/>
              </a:ext>
            </a:extLst>
          </p:cNvPr>
          <p:cNvSpPr txBox="1"/>
          <p:nvPr/>
        </p:nvSpPr>
        <p:spPr>
          <a:xfrm>
            <a:off x="0" y="37572"/>
            <a:ext cx="4572000" cy="523220"/>
          </a:xfrm>
          <a:prstGeom prst="rect">
            <a:avLst/>
          </a:prstGeom>
          <a:noFill/>
        </p:spPr>
        <p:txBody>
          <a:bodyPr wrap="square" rtlCol="0">
            <a:spAutoFit/>
          </a:bodyPr>
          <a:lstStyle/>
          <a:p>
            <a:r>
              <a:rPr lang="en-US" sz="2800" b="1" dirty="0"/>
              <a:t>Exercise 2 - exponential</a:t>
            </a:r>
          </a:p>
        </p:txBody>
      </p:sp>
      <p:pic>
        <p:nvPicPr>
          <p:cNvPr id="4" name="Picture 3">
            <a:extLst>
              <a:ext uri="{FF2B5EF4-FFF2-40B4-BE49-F238E27FC236}">
                <a16:creationId xmlns:a16="http://schemas.microsoft.com/office/drawing/2014/main" id="{F89887AE-03E3-D84A-896C-B4E9A7411A9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21927" y="37572"/>
            <a:ext cx="3500526" cy="2804236"/>
          </a:xfrm>
          <a:prstGeom prst="rect">
            <a:avLst/>
          </a:prstGeom>
        </p:spPr>
      </p:pic>
      <p:pic>
        <p:nvPicPr>
          <p:cNvPr id="7" name="Picture 6">
            <a:extLst>
              <a:ext uri="{FF2B5EF4-FFF2-40B4-BE49-F238E27FC236}">
                <a16:creationId xmlns:a16="http://schemas.microsoft.com/office/drawing/2014/main" id="{DF32C525-381C-F041-BE86-097D8747726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21927" y="3336799"/>
            <a:ext cx="1604817" cy="1214914"/>
          </a:xfrm>
          <a:prstGeom prst="rect">
            <a:avLst/>
          </a:prstGeom>
        </p:spPr>
      </p:pic>
      <p:sp>
        <p:nvSpPr>
          <p:cNvPr id="8" name="TextBox 7">
            <a:extLst>
              <a:ext uri="{FF2B5EF4-FFF2-40B4-BE49-F238E27FC236}">
                <a16:creationId xmlns:a16="http://schemas.microsoft.com/office/drawing/2014/main" id="{8F80D991-C076-6145-9149-D86D17FCC03E}"/>
              </a:ext>
            </a:extLst>
          </p:cNvPr>
          <p:cNvSpPr txBox="1"/>
          <p:nvPr/>
        </p:nvSpPr>
        <p:spPr>
          <a:xfrm>
            <a:off x="7472190" y="3663788"/>
            <a:ext cx="2322974" cy="461665"/>
          </a:xfrm>
          <a:prstGeom prst="rect">
            <a:avLst/>
          </a:prstGeom>
          <a:noFill/>
        </p:spPr>
        <p:txBody>
          <a:bodyPr wrap="square" rtlCol="0">
            <a:spAutoFit/>
          </a:bodyPr>
          <a:lstStyle/>
          <a:p>
            <a:r>
              <a:rPr lang="en-US" sz="1200" dirty="0"/>
              <a:t>Step 2 – generated 1000 values of </a:t>
            </a:r>
            <a:r>
              <a:rPr lang="el-GR" sz="1200" b="1" dirty="0">
                <a:solidFill>
                  <a:srgbClr val="00B050"/>
                </a:solidFill>
              </a:rPr>
              <a:t>λ</a:t>
            </a:r>
            <a:r>
              <a:rPr lang="en-US" sz="1200" b="1" dirty="0">
                <a:solidFill>
                  <a:srgbClr val="00B050"/>
                </a:solidFill>
              </a:rPr>
              <a:t> </a:t>
            </a:r>
            <a:r>
              <a:rPr lang="en-US" sz="1200" dirty="0"/>
              <a:t>(prior distribution)</a:t>
            </a:r>
          </a:p>
        </p:txBody>
      </p:sp>
      <p:pic>
        <p:nvPicPr>
          <p:cNvPr id="10" name="Picture 9">
            <a:extLst>
              <a:ext uri="{FF2B5EF4-FFF2-40B4-BE49-F238E27FC236}">
                <a16:creationId xmlns:a16="http://schemas.microsoft.com/office/drawing/2014/main" id="{584CDA89-CD45-1C4C-85D6-A9B5DD35AF3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21927" y="4925286"/>
            <a:ext cx="1518644" cy="1214915"/>
          </a:xfrm>
          <a:prstGeom prst="rect">
            <a:avLst/>
          </a:prstGeom>
        </p:spPr>
      </p:pic>
      <p:sp>
        <p:nvSpPr>
          <p:cNvPr id="12" name="TextBox 11">
            <a:extLst>
              <a:ext uri="{FF2B5EF4-FFF2-40B4-BE49-F238E27FC236}">
                <a16:creationId xmlns:a16="http://schemas.microsoft.com/office/drawing/2014/main" id="{346D33D7-2EFA-7746-AAAE-40E0D7749D75}"/>
              </a:ext>
            </a:extLst>
          </p:cNvPr>
          <p:cNvSpPr txBox="1"/>
          <p:nvPr/>
        </p:nvSpPr>
        <p:spPr>
          <a:xfrm>
            <a:off x="7588964" y="5205612"/>
            <a:ext cx="2322974" cy="461665"/>
          </a:xfrm>
          <a:prstGeom prst="rect">
            <a:avLst/>
          </a:prstGeom>
          <a:noFill/>
        </p:spPr>
        <p:txBody>
          <a:bodyPr wrap="square" rtlCol="0">
            <a:spAutoFit/>
          </a:bodyPr>
          <a:lstStyle/>
          <a:p>
            <a:r>
              <a:rPr lang="en-US" sz="1200" dirty="0"/>
              <a:t>Step 4 – posterior distribution,</a:t>
            </a:r>
          </a:p>
          <a:p>
            <a:r>
              <a:rPr lang="en-US" sz="1200" dirty="0"/>
              <a:t>confidence interval</a:t>
            </a:r>
          </a:p>
        </p:txBody>
      </p:sp>
      <p:pic>
        <p:nvPicPr>
          <p:cNvPr id="11" name="Picture 10">
            <a:extLst>
              <a:ext uri="{FF2B5EF4-FFF2-40B4-BE49-F238E27FC236}">
                <a16:creationId xmlns:a16="http://schemas.microsoft.com/office/drawing/2014/main" id="{F8103F5D-D3A6-0E4D-8566-DB6C456E59D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11938" y="4925286"/>
            <a:ext cx="1518644" cy="1264781"/>
          </a:xfrm>
          <a:prstGeom prst="rect">
            <a:avLst/>
          </a:prstGeom>
        </p:spPr>
      </p:pic>
      <p:sp>
        <p:nvSpPr>
          <p:cNvPr id="14" name="TextBox 13">
            <a:extLst>
              <a:ext uri="{FF2B5EF4-FFF2-40B4-BE49-F238E27FC236}">
                <a16:creationId xmlns:a16="http://schemas.microsoft.com/office/drawing/2014/main" id="{DED664E5-2E16-1C45-BDD3-190F3A074F5D}"/>
              </a:ext>
            </a:extLst>
          </p:cNvPr>
          <p:cNvSpPr txBox="1"/>
          <p:nvPr/>
        </p:nvSpPr>
        <p:spPr>
          <a:xfrm>
            <a:off x="-14817" y="680867"/>
            <a:ext cx="5591298" cy="5509200"/>
          </a:xfrm>
          <a:prstGeom prst="rect">
            <a:avLst/>
          </a:prstGeom>
          <a:noFill/>
        </p:spPr>
        <p:txBody>
          <a:bodyPr wrap="square" rtlCol="0">
            <a:spAutoFit/>
          </a:bodyPr>
          <a:lstStyle/>
          <a:p>
            <a:r>
              <a:rPr lang="en-US" sz="1200" dirty="0"/>
              <a:t>We have a sample of 50 data data points  x</a:t>
            </a:r>
            <a:r>
              <a:rPr lang="en-US" sz="1200" baseline="-25000" dirty="0"/>
              <a:t>1</a:t>
            </a:r>
            <a:r>
              <a:rPr lang="en-US" sz="1200" dirty="0"/>
              <a:t> .. x</a:t>
            </a:r>
            <a:r>
              <a:rPr lang="en-US" sz="1200" baseline="-25000" dirty="0"/>
              <a:t>50</a:t>
            </a:r>
            <a:r>
              <a:rPr lang="en-US" sz="1200" dirty="0"/>
              <a:t> .</a:t>
            </a:r>
          </a:p>
          <a:p>
            <a:r>
              <a:rPr lang="en-US" sz="1200" dirty="0"/>
              <a:t>The distribution of the values presumably follows exponential </a:t>
            </a:r>
          </a:p>
          <a:p>
            <a:r>
              <a:rPr lang="en-US" sz="1200" dirty="0"/>
              <a:t>probability distribution </a:t>
            </a:r>
            <a:r>
              <a:rPr lang="el-GR" sz="1200" b="1" dirty="0">
                <a:solidFill>
                  <a:srgbClr val="00B050"/>
                </a:solidFill>
              </a:rPr>
              <a:t>λ</a:t>
            </a:r>
            <a:r>
              <a:rPr lang="en-US" sz="1200" b="1" dirty="0">
                <a:solidFill>
                  <a:srgbClr val="00B050"/>
                </a:solidFill>
              </a:rPr>
              <a:t>e</a:t>
            </a:r>
            <a:r>
              <a:rPr lang="en-US" sz="1200" b="1" baseline="30000" dirty="0">
                <a:solidFill>
                  <a:srgbClr val="00B050"/>
                </a:solidFill>
              </a:rPr>
              <a:t>-</a:t>
            </a:r>
            <a:r>
              <a:rPr lang="el-GR" sz="1200" b="1" baseline="30000" dirty="0">
                <a:solidFill>
                  <a:srgbClr val="00B050"/>
                </a:solidFill>
              </a:rPr>
              <a:t>λ</a:t>
            </a:r>
            <a:r>
              <a:rPr lang="en-US" sz="1200" b="1" baseline="30000" dirty="0">
                <a:solidFill>
                  <a:srgbClr val="00B050"/>
                </a:solidFill>
              </a:rPr>
              <a:t>x</a:t>
            </a:r>
            <a:r>
              <a:rPr lang="en-US" sz="1200" dirty="0"/>
              <a:t> . </a:t>
            </a:r>
          </a:p>
          <a:p>
            <a:r>
              <a:rPr lang="en-US" sz="1200" dirty="0"/>
              <a:t>Please estimate the value of </a:t>
            </a:r>
            <a:r>
              <a:rPr lang="el-GR" sz="1200" b="1" dirty="0">
                <a:solidFill>
                  <a:srgbClr val="00B050"/>
                </a:solidFill>
              </a:rPr>
              <a:t>λ</a:t>
            </a:r>
            <a:r>
              <a:rPr lang="en-US" sz="1200" dirty="0"/>
              <a:t> . </a:t>
            </a:r>
          </a:p>
          <a:p>
            <a:endParaRPr lang="en-US" sz="1200" dirty="0"/>
          </a:p>
          <a:p>
            <a:r>
              <a:rPr lang="en-US" sz="1200" dirty="0"/>
              <a:t>- </a:t>
            </a:r>
            <a:r>
              <a:rPr lang="en-US" sz="1200" dirty="0">
                <a:hlinkClick r:id="rId6"/>
              </a:rPr>
              <a:t>https://www.youtube.com/watch?v=I4dkEALQv34</a:t>
            </a:r>
            <a:r>
              <a:rPr lang="en-US" sz="1200" dirty="0"/>
              <a:t> </a:t>
            </a:r>
          </a:p>
          <a:p>
            <a:endParaRPr lang="en-US" sz="1200" dirty="0"/>
          </a:p>
          <a:p>
            <a:r>
              <a:rPr lang="en-US" sz="1200" dirty="0"/>
              <a:t>Method 1: "Point Estimation" = "Maximum Likelihood Estimation".</a:t>
            </a:r>
          </a:p>
          <a:p>
            <a:r>
              <a:rPr lang="el-GR" sz="1200" b="1" dirty="0">
                <a:solidFill>
                  <a:srgbClr val="00B050"/>
                </a:solidFill>
              </a:rPr>
              <a:t>λ</a:t>
            </a:r>
            <a:r>
              <a:rPr lang="en-US" sz="1200" b="1" dirty="0">
                <a:solidFill>
                  <a:srgbClr val="00B050"/>
                </a:solidFill>
              </a:rPr>
              <a:t> = 1/m, </a:t>
            </a:r>
          </a:p>
          <a:p>
            <a:r>
              <a:rPr lang="en-US" sz="1200" dirty="0"/>
              <a:t>where m = mean(x</a:t>
            </a:r>
            <a:r>
              <a:rPr lang="en-US" sz="1200" baseline="-25000" dirty="0"/>
              <a:t>i</a:t>
            </a:r>
            <a:r>
              <a:rPr lang="en-US" sz="1200" dirty="0"/>
              <a:t>) = (x</a:t>
            </a:r>
            <a:r>
              <a:rPr lang="en-US" sz="1200" baseline="-25000" dirty="0"/>
              <a:t>1</a:t>
            </a:r>
            <a:r>
              <a:rPr lang="en-US" sz="1200" dirty="0"/>
              <a:t> + ...+ x</a:t>
            </a:r>
            <a:r>
              <a:rPr lang="en-US" sz="1200" baseline="-25000" dirty="0"/>
              <a:t>50</a:t>
            </a:r>
            <a:r>
              <a:rPr lang="en-US" sz="1200" dirty="0"/>
              <a:t>)/50</a:t>
            </a:r>
          </a:p>
          <a:p>
            <a:endParaRPr lang="en-US" sz="1200" dirty="0"/>
          </a:p>
          <a:p>
            <a:r>
              <a:rPr lang="en-US" sz="1200" dirty="0"/>
              <a:t>Method 2: Interval Estimation = "Bayesian Inference".</a:t>
            </a:r>
          </a:p>
          <a:p>
            <a:r>
              <a:rPr lang="en-US" sz="1200" dirty="0"/>
              <a:t>  Estimate a distribution of possible values of  </a:t>
            </a:r>
            <a:r>
              <a:rPr lang="el-GR" sz="1200" b="1" dirty="0">
                <a:solidFill>
                  <a:srgbClr val="00B050"/>
                </a:solidFill>
              </a:rPr>
              <a:t>λ</a:t>
            </a:r>
            <a:r>
              <a:rPr lang="en-US" sz="1200" dirty="0"/>
              <a:t> .</a:t>
            </a:r>
          </a:p>
          <a:p>
            <a:endParaRPr lang="en-US" sz="1200" dirty="0"/>
          </a:p>
          <a:p>
            <a:r>
              <a:rPr lang="en-US" sz="1200" dirty="0"/>
              <a:t>Step 1 – assume a </a:t>
            </a:r>
            <a:r>
              <a:rPr lang="en-US" sz="1200" dirty="0">
                <a:solidFill>
                  <a:srgbClr val="FF0000"/>
                </a:solidFill>
              </a:rPr>
              <a:t>prior distribution</a:t>
            </a:r>
            <a:r>
              <a:rPr lang="en-US" sz="1200" dirty="0"/>
              <a:t> of </a:t>
            </a:r>
            <a:r>
              <a:rPr lang="el-GR" sz="1200" b="1" dirty="0">
                <a:solidFill>
                  <a:srgbClr val="00B050"/>
                </a:solidFill>
              </a:rPr>
              <a:t>λ</a:t>
            </a:r>
            <a:r>
              <a:rPr lang="en-US" sz="1200" b="1" dirty="0">
                <a:solidFill>
                  <a:srgbClr val="00B050"/>
                </a:solidFill>
              </a:rPr>
              <a:t> </a:t>
            </a:r>
            <a:r>
              <a:rPr lang="en-US" sz="1200" dirty="0"/>
              <a:t>without accounting for observed data. For example, make it flat uniform in range (1,6).</a:t>
            </a:r>
          </a:p>
          <a:p>
            <a:endParaRPr lang="en-US" sz="1200" dirty="0"/>
          </a:p>
          <a:p>
            <a:r>
              <a:rPr lang="en-US" sz="1200" dirty="0"/>
              <a:t>Step2 – generate random </a:t>
            </a:r>
            <a:r>
              <a:rPr lang="el-GR" sz="1200" b="1" dirty="0">
                <a:solidFill>
                  <a:srgbClr val="00B050"/>
                </a:solidFill>
              </a:rPr>
              <a:t>λ</a:t>
            </a:r>
            <a:r>
              <a:rPr lang="en-US" sz="1200" b="1" dirty="0">
                <a:solidFill>
                  <a:srgbClr val="00B050"/>
                </a:solidFill>
              </a:rPr>
              <a:t> </a:t>
            </a:r>
            <a:r>
              <a:rPr lang="en-US" sz="1200" dirty="0"/>
              <a:t>values following the </a:t>
            </a:r>
            <a:r>
              <a:rPr lang="en-US" sz="1200" dirty="0">
                <a:solidFill>
                  <a:srgbClr val="FF0000"/>
                </a:solidFill>
              </a:rPr>
              <a:t>prior distribution</a:t>
            </a:r>
            <a:r>
              <a:rPr lang="en-US" sz="1200" dirty="0"/>
              <a:t> .</a:t>
            </a:r>
          </a:p>
          <a:p>
            <a:r>
              <a:rPr lang="en-US" sz="1200" dirty="0"/>
              <a:t>  generate thousand random values </a:t>
            </a:r>
            <a:r>
              <a:rPr lang="el-GR" sz="1200" b="1" dirty="0">
                <a:solidFill>
                  <a:srgbClr val="00B050"/>
                </a:solidFill>
              </a:rPr>
              <a:t>λ</a:t>
            </a:r>
            <a:r>
              <a:rPr lang="en-US" sz="1200" b="1" dirty="0">
                <a:solidFill>
                  <a:srgbClr val="00B050"/>
                </a:solidFill>
              </a:rPr>
              <a:t> </a:t>
            </a:r>
            <a:r>
              <a:rPr lang="en-US" sz="1200" dirty="0"/>
              <a:t>in range (1,6)</a:t>
            </a:r>
          </a:p>
          <a:p>
            <a:endParaRPr lang="en-US" sz="1200" dirty="0"/>
          </a:p>
          <a:p>
            <a:r>
              <a:rPr lang="en-US" sz="1200" dirty="0"/>
              <a:t>Step 3 – compute the likelihood of each generated </a:t>
            </a:r>
            <a:r>
              <a:rPr lang="el-GR" sz="1200" b="1" dirty="0">
                <a:solidFill>
                  <a:srgbClr val="00B050"/>
                </a:solidFill>
              </a:rPr>
              <a:t>λ</a:t>
            </a:r>
            <a:r>
              <a:rPr lang="en-US" sz="1200" dirty="0"/>
              <a:t> . </a:t>
            </a:r>
          </a:p>
          <a:p>
            <a:r>
              <a:rPr lang="en-US" sz="1200" dirty="0"/>
              <a:t>      L(</a:t>
            </a:r>
            <a:r>
              <a:rPr lang="el-GR" sz="1200" b="1" dirty="0">
                <a:solidFill>
                  <a:srgbClr val="00B050"/>
                </a:solidFill>
              </a:rPr>
              <a:t>λ</a:t>
            </a:r>
            <a:r>
              <a:rPr lang="en-US" sz="1200" b="1" baseline="-25000" dirty="0">
                <a:solidFill>
                  <a:srgbClr val="00B050"/>
                </a:solidFill>
              </a:rPr>
              <a:t>n</a:t>
            </a:r>
            <a:r>
              <a:rPr lang="en-US" sz="1200" dirty="0">
                <a:solidFill>
                  <a:schemeClr val="tx1"/>
                </a:solidFill>
              </a:rPr>
              <a:t>) = The probability of observing data x</a:t>
            </a:r>
            <a:r>
              <a:rPr lang="en-US" sz="1200" baseline="-25000" dirty="0">
                <a:solidFill>
                  <a:schemeClr val="tx1"/>
                </a:solidFill>
              </a:rPr>
              <a:t>1</a:t>
            </a:r>
            <a:r>
              <a:rPr lang="en-US" sz="1200" dirty="0">
                <a:solidFill>
                  <a:schemeClr val="tx1"/>
                </a:solidFill>
              </a:rPr>
              <a:t>...x</a:t>
            </a:r>
            <a:r>
              <a:rPr lang="en-US" sz="1200" baseline="-25000" dirty="0">
                <a:solidFill>
                  <a:schemeClr val="tx1"/>
                </a:solidFill>
              </a:rPr>
              <a:t>50</a:t>
            </a:r>
            <a:r>
              <a:rPr lang="en-US" sz="1200" dirty="0">
                <a:solidFill>
                  <a:schemeClr val="tx1"/>
                </a:solidFill>
              </a:rPr>
              <a:t> and </a:t>
            </a:r>
            <a:r>
              <a:rPr lang="el-GR" sz="1200" dirty="0">
                <a:solidFill>
                  <a:schemeClr val="tx1"/>
                </a:solidFill>
              </a:rPr>
              <a:t>λ</a:t>
            </a:r>
            <a:r>
              <a:rPr lang="en-US" sz="1200" dirty="0">
                <a:solidFill>
                  <a:schemeClr val="tx1"/>
                </a:solidFill>
              </a:rPr>
              <a:t> = </a:t>
            </a:r>
            <a:r>
              <a:rPr lang="el-GR" sz="1200" dirty="0">
                <a:solidFill>
                  <a:schemeClr val="tx1"/>
                </a:solidFill>
              </a:rPr>
              <a:t>λ</a:t>
            </a:r>
            <a:r>
              <a:rPr lang="en-US" sz="1200" baseline="-25000" dirty="0">
                <a:solidFill>
                  <a:schemeClr val="tx1"/>
                </a:solidFill>
              </a:rPr>
              <a:t>n</a:t>
            </a:r>
            <a:endParaRPr lang="en-US" sz="1200" dirty="0">
              <a:solidFill>
                <a:schemeClr val="tx1"/>
              </a:solidFill>
            </a:endParaRPr>
          </a:p>
          <a:p>
            <a:r>
              <a:rPr lang="en-US" sz="1200" dirty="0"/>
              <a:t>      = </a:t>
            </a:r>
            <a:r>
              <a:rPr lang="en-US" sz="1200" dirty="0" err="1"/>
              <a:t>Pr</a:t>
            </a:r>
            <a:r>
              <a:rPr lang="en-US" sz="1200" dirty="0"/>
              <a:t>(data | </a:t>
            </a:r>
            <a:r>
              <a:rPr lang="el-GR" sz="1200" dirty="0">
                <a:solidFill>
                  <a:schemeClr val="tx1"/>
                </a:solidFill>
              </a:rPr>
              <a:t>λ</a:t>
            </a:r>
            <a:r>
              <a:rPr lang="en-US" sz="1200" dirty="0">
                <a:solidFill>
                  <a:schemeClr val="tx1"/>
                </a:solidFill>
              </a:rPr>
              <a:t> = </a:t>
            </a:r>
            <a:r>
              <a:rPr lang="el-GR" sz="1200" dirty="0">
                <a:solidFill>
                  <a:schemeClr val="tx1"/>
                </a:solidFill>
              </a:rPr>
              <a:t>λ</a:t>
            </a:r>
            <a:r>
              <a:rPr lang="en-US" sz="1200" baseline="-25000" dirty="0">
                <a:solidFill>
                  <a:schemeClr val="tx1"/>
                </a:solidFill>
              </a:rPr>
              <a:t>n</a:t>
            </a:r>
            <a:r>
              <a:rPr lang="en-US" sz="1200" dirty="0"/>
              <a:t> ) * </a:t>
            </a:r>
            <a:r>
              <a:rPr lang="en-US" sz="1200" dirty="0" err="1"/>
              <a:t>Pr</a:t>
            </a:r>
            <a:r>
              <a:rPr lang="en-US" sz="1200" dirty="0"/>
              <a:t> (</a:t>
            </a:r>
            <a:r>
              <a:rPr lang="el-GR" sz="1200" dirty="0">
                <a:solidFill>
                  <a:schemeClr val="tx1"/>
                </a:solidFill>
              </a:rPr>
              <a:t>λ</a:t>
            </a:r>
            <a:r>
              <a:rPr lang="en-US" sz="1200" dirty="0">
                <a:solidFill>
                  <a:schemeClr val="tx1"/>
                </a:solidFill>
              </a:rPr>
              <a:t> = </a:t>
            </a:r>
            <a:r>
              <a:rPr lang="el-GR" sz="1200" dirty="0">
                <a:solidFill>
                  <a:schemeClr val="tx1"/>
                </a:solidFill>
              </a:rPr>
              <a:t>λ</a:t>
            </a:r>
            <a:r>
              <a:rPr lang="en-US" sz="1200" baseline="-25000" dirty="0">
                <a:solidFill>
                  <a:schemeClr val="tx1"/>
                </a:solidFill>
              </a:rPr>
              <a:t>n</a:t>
            </a:r>
            <a:r>
              <a:rPr lang="en-US" sz="1200" dirty="0"/>
              <a:t> )</a:t>
            </a:r>
          </a:p>
          <a:p>
            <a:r>
              <a:rPr lang="en-US" sz="1200" dirty="0"/>
              <a:t>   where </a:t>
            </a:r>
            <a:r>
              <a:rPr lang="en-US" sz="1200" dirty="0" err="1"/>
              <a:t>Pr</a:t>
            </a:r>
            <a:r>
              <a:rPr lang="en-US" sz="1200" dirty="0"/>
              <a:t> (</a:t>
            </a:r>
            <a:r>
              <a:rPr lang="el-GR" sz="1200" dirty="0">
                <a:solidFill>
                  <a:schemeClr val="tx1"/>
                </a:solidFill>
              </a:rPr>
              <a:t>λ</a:t>
            </a:r>
            <a:r>
              <a:rPr lang="en-US" sz="1200" dirty="0">
                <a:solidFill>
                  <a:schemeClr val="tx1"/>
                </a:solidFill>
              </a:rPr>
              <a:t> = </a:t>
            </a:r>
            <a:r>
              <a:rPr lang="el-GR" sz="1200" dirty="0">
                <a:solidFill>
                  <a:schemeClr val="tx1"/>
                </a:solidFill>
              </a:rPr>
              <a:t>λ</a:t>
            </a:r>
            <a:r>
              <a:rPr lang="en-US" sz="1200" baseline="-25000" dirty="0">
                <a:solidFill>
                  <a:schemeClr val="tx1"/>
                </a:solidFill>
              </a:rPr>
              <a:t>n</a:t>
            </a:r>
            <a:r>
              <a:rPr lang="en-US" sz="1200" dirty="0"/>
              <a:t> ) = 1/(6-1) = 0.2</a:t>
            </a:r>
          </a:p>
          <a:p>
            <a:r>
              <a:rPr lang="en-US" sz="1200" dirty="0"/>
              <a:t>              </a:t>
            </a:r>
            <a:r>
              <a:rPr lang="en-US" sz="1200" dirty="0" err="1"/>
              <a:t>Pr</a:t>
            </a:r>
            <a:r>
              <a:rPr lang="en-US" sz="1200" dirty="0"/>
              <a:t>(data | </a:t>
            </a:r>
            <a:r>
              <a:rPr lang="el-GR" sz="1200" dirty="0">
                <a:solidFill>
                  <a:schemeClr val="tx1"/>
                </a:solidFill>
              </a:rPr>
              <a:t>λ</a:t>
            </a:r>
            <a:r>
              <a:rPr lang="en-US" sz="1200" dirty="0">
                <a:solidFill>
                  <a:schemeClr val="tx1"/>
                </a:solidFill>
              </a:rPr>
              <a:t> = </a:t>
            </a:r>
            <a:r>
              <a:rPr lang="el-GR" sz="1200" dirty="0">
                <a:solidFill>
                  <a:schemeClr val="tx1"/>
                </a:solidFill>
              </a:rPr>
              <a:t>λ</a:t>
            </a:r>
            <a:r>
              <a:rPr lang="en-US" sz="1200" baseline="-25000" dirty="0">
                <a:solidFill>
                  <a:schemeClr val="tx1"/>
                </a:solidFill>
              </a:rPr>
              <a:t>n</a:t>
            </a:r>
            <a:r>
              <a:rPr lang="en-US" sz="1200" dirty="0"/>
              <a:t> ) =  ∏ </a:t>
            </a:r>
            <a:r>
              <a:rPr lang="el-GR" sz="1200" dirty="0">
                <a:solidFill>
                  <a:schemeClr val="tx1"/>
                </a:solidFill>
              </a:rPr>
              <a:t>λ</a:t>
            </a:r>
            <a:r>
              <a:rPr lang="en-US" sz="1200" baseline="-25000" dirty="0">
                <a:solidFill>
                  <a:schemeClr val="tx1"/>
                </a:solidFill>
              </a:rPr>
              <a:t>n </a:t>
            </a:r>
            <a:r>
              <a:rPr lang="en-US" sz="1200" dirty="0">
                <a:solidFill>
                  <a:schemeClr val="tx1"/>
                </a:solidFill>
              </a:rPr>
              <a:t>e</a:t>
            </a:r>
            <a:r>
              <a:rPr lang="en-US" sz="1200" baseline="30000" dirty="0">
                <a:solidFill>
                  <a:schemeClr val="tx1"/>
                </a:solidFill>
              </a:rPr>
              <a:t>-</a:t>
            </a:r>
            <a:r>
              <a:rPr lang="el-GR" sz="1200" baseline="30000" dirty="0">
                <a:solidFill>
                  <a:schemeClr val="tx1"/>
                </a:solidFill>
              </a:rPr>
              <a:t>λ</a:t>
            </a:r>
            <a:r>
              <a:rPr lang="en-US" sz="1200" baseline="-25000" dirty="0" err="1">
                <a:solidFill>
                  <a:schemeClr val="tx1"/>
                </a:solidFill>
              </a:rPr>
              <a:t>n</a:t>
            </a:r>
            <a:r>
              <a:rPr lang="en-US" sz="1200" baseline="30000" dirty="0" err="1">
                <a:solidFill>
                  <a:schemeClr val="tx1"/>
                </a:solidFill>
              </a:rPr>
              <a:t>x</a:t>
            </a:r>
            <a:r>
              <a:rPr lang="en-US" sz="1200" baseline="-25000" dirty="0" err="1">
                <a:solidFill>
                  <a:schemeClr val="tx1"/>
                </a:solidFill>
              </a:rPr>
              <a:t>i</a:t>
            </a:r>
            <a:r>
              <a:rPr lang="en-US" sz="1200" baseline="-25000" dirty="0">
                <a:solidFill>
                  <a:schemeClr val="tx1"/>
                </a:solidFill>
              </a:rPr>
              <a:t> </a:t>
            </a:r>
            <a:r>
              <a:rPr lang="en-US" sz="1200" dirty="0">
                <a:solidFill>
                  <a:schemeClr val="tx1"/>
                </a:solidFill>
              </a:rPr>
              <a:t>dx</a:t>
            </a:r>
            <a:endParaRPr lang="en-US" sz="1200" dirty="0"/>
          </a:p>
          <a:p>
            <a:endParaRPr lang="en-US" sz="1200" dirty="0"/>
          </a:p>
          <a:p>
            <a:r>
              <a:rPr lang="en-US" sz="1200" dirty="0"/>
              <a:t>Step 4 – draw the posterior distribution of </a:t>
            </a:r>
            <a:r>
              <a:rPr lang="el-GR" sz="1200" b="1" dirty="0">
                <a:solidFill>
                  <a:srgbClr val="00B050"/>
                </a:solidFill>
              </a:rPr>
              <a:t>λ</a:t>
            </a:r>
            <a:r>
              <a:rPr lang="en-US" sz="1200" dirty="0"/>
              <a:t> .  </a:t>
            </a:r>
            <a:r>
              <a:rPr lang="en-US" sz="1200" dirty="0" err="1"/>
              <a:t>Pr</a:t>
            </a:r>
            <a:r>
              <a:rPr lang="en-US" sz="1200" dirty="0"/>
              <a:t>(</a:t>
            </a:r>
            <a:r>
              <a:rPr lang="el-GR" sz="1200" b="1" dirty="0">
                <a:solidFill>
                  <a:srgbClr val="00B050"/>
                </a:solidFill>
              </a:rPr>
              <a:t>λ</a:t>
            </a:r>
            <a:r>
              <a:rPr lang="en-US" sz="1200" dirty="0"/>
              <a:t> | observed data)</a:t>
            </a:r>
          </a:p>
          <a:p>
            <a:r>
              <a:rPr lang="en-US" dirty="0"/>
              <a:t>   Posterior probability </a:t>
            </a:r>
            <a:r>
              <a:rPr lang="en-US" dirty="0" err="1"/>
              <a:t>Pr</a:t>
            </a:r>
            <a:r>
              <a:rPr lang="en-US" dirty="0"/>
              <a:t> (</a:t>
            </a:r>
            <a:r>
              <a:rPr lang="el-GR" dirty="0">
                <a:solidFill>
                  <a:schemeClr val="tx1"/>
                </a:solidFill>
              </a:rPr>
              <a:t>λ</a:t>
            </a:r>
            <a:r>
              <a:rPr lang="en-US" dirty="0">
                <a:solidFill>
                  <a:schemeClr val="tx1"/>
                </a:solidFill>
              </a:rPr>
              <a:t> = </a:t>
            </a:r>
            <a:r>
              <a:rPr lang="el-GR" dirty="0">
                <a:solidFill>
                  <a:schemeClr val="tx1"/>
                </a:solidFill>
              </a:rPr>
              <a:t>λ</a:t>
            </a:r>
            <a:r>
              <a:rPr lang="en-US" baseline="-25000" dirty="0">
                <a:solidFill>
                  <a:schemeClr val="tx1"/>
                </a:solidFill>
              </a:rPr>
              <a:t>n</a:t>
            </a:r>
            <a:r>
              <a:rPr lang="en-US" dirty="0"/>
              <a:t> | data)  is proportional to L(</a:t>
            </a:r>
            <a:r>
              <a:rPr lang="el-GR" b="1" dirty="0">
                <a:solidFill>
                  <a:srgbClr val="00B050"/>
                </a:solidFill>
              </a:rPr>
              <a:t>λ</a:t>
            </a:r>
            <a:r>
              <a:rPr lang="en-US" b="1" baseline="-25000" dirty="0">
                <a:solidFill>
                  <a:srgbClr val="00B050"/>
                </a:solidFill>
              </a:rPr>
              <a:t>n</a:t>
            </a:r>
            <a:r>
              <a:rPr lang="en-US" dirty="0">
                <a:solidFill>
                  <a:schemeClr val="tx1"/>
                </a:solidFill>
              </a:rPr>
              <a:t>) </a:t>
            </a:r>
          </a:p>
          <a:p>
            <a:endParaRPr lang="en-US" dirty="0"/>
          </a:p>
        </p:txBody>
      </p:sp>
    </p:spTree>
    <p:extLst>
      <p:ext uri="{BB962C8B-B14F-4D97-AF65-F5344CB8AC3E}">
        <p14:creationId xmlns:p14="http://schemas.microsoft.com/office/powerpoint/2010/main" val="1763970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798AC-3E28-254E-B533-583935E0DBBC}"/>
              </a:ext>
            </a:extLst>
          </p:cNvPr>
          <p:cNvSpPr txBox="1"/>
          <p:nvPr/>
        </p:nvSpPr>
        <p:spPr>
          <a:xfrm>
            <a:off x="0" y="37572"/>
            <a:ext cx="4572000" cy="523220"/>
          </a:xfrm>
          <a:prstGeom prst="rect">
            <a:avLst/>
          </a:prstGeom>
          <a:noFill/>
        </p:spPr>
        <p:txBody>
          <a:bodyPr wrap="square" rtlCol="0">
            <a:spAutoFit/>
          </a:bodyPr>
          <a:lstStyle/>
          <a:p>
            <a:r>
              <a:rPr lang="en-US" sz="2800" b="1" dirty="0"/>
              <a:t>Exercise 2 - Gaussian</a:t>
            </a:r>
          </a:p>
        </p:txBody>
      </p:sp>
      <p:sp>
        <p:nvSpPr>
          <p:cNvPr id="13" name="TextBox 12">
            <a:extLst>
              <a:ext uri="{FF2B5EF4-FFF2-40B4-BE49-F238E27FC236}">
                <a16:creationId xmlns:a16="http://schemas.microsoft.com/office/drawing/2014/main" id="{CCB040D0-EE6B-6747-B044-7BB207CED700}"/>
              </a:ext>
            </a:extLst>
          </p:cNvPr>
          <p:cNvSpPr txBox="1"/>
          <p:nvPr/>
        </p:nvSpPr>
        <p:spPr>
          <a:xfrm>
            <a:off x="-1" y="727511"/>
            <a:ext cx="5351647" cy="2123658"/>
          </a:xfrm>
          <a:prstGeom prst="rect">
            <a:avLst/>
          </a:prstGeom>
          <a:noFill/>
        </p:spPr>
        <p:txBody>
          <a:bodyPr wrap="square" rtlCol="0">
            <a:spAutoFit/>
          </a:bodyPr>
          <a:lstStyle/>
          <a:p>
            <a:r>
              <a:rPr lang="en-US" sz="1200" dirty="0"/>
              <a:t>We have a sample of 50 data data points:  x</a:t>
            </a:r>
            <a:r>
              <a:rPr lang="en-US" sz="1200" baseline="-25000" dirty="0"/>
              <a:t>1</a:t>
            </a:r>
            <a:r>
              <a:rPr lang="en-US" sz="1200" dirty="0"/>
              <a:t> .. x</a:t>
            </a:r>
            <a:r>
              <a:rPr lang="en-US" sz="1200" baseline="-25000" dirty="0"/>
              <a:t>50</a:t>
            </a:r>
            <a:r>
              <a:rPr lang="en-US" sz="1200" dirty="0"/>
              <a:t> .</a:t>
            </a:r>
          </a:p>
          <a:p>
            <a:r>
              <a:rPr lang="en-US" sz="1200" dirty="0"/>
              <a:t>The distribution of the values presumably follows </a:t>
            </a:r>
          </a:p>
          <a:p>
            <a:r>
              <a:rPr lang="en-US" sz="1200" dirty="0"/>
              <a:t>normal Gaussian distribution with some unknown mean and sigma.</a:t>
            </a:r>
          </a:p>
          <a:p>
            <a:r>
              <a:rPr lang="en-US" sz="1200" dirty="0"/>
              <a:t>Please estimate the values of mean and sigma.</a:t>
            </a:r>
          </a:p>
          <a:p>
            <a:endParaRPr lang="en-US" sz="1200" dirty="0"/>
          </a:p>
          <a:p>
            <a:r>
              <a:rPr lang="en-US" sz="1200" dirty="0"/>
              <a:t>Analytical derivation – see, for example, here:</a:t>
            </a:r>
          </a:p>
          <a:p>
            <a:r>
              <a:rPr lang="en-US" sz="1200" dirty="0"/>
              <a:t> - </a:t>
            </a:r>
            <a:r>
              <a:rPr lang="en-US" sz="1200" dirty="0">
                <a:hlinkClick r:id="rId2"/>
              </a:rPr>
              <a:t>http://gregorygundersen.com/blog/2019/04/04/bayesian-gaussian/</a:t>
            </a:r>
            <a:r>
              <a:rPr lang="en-US" sz="1200" dirty="0"/>
              <a:t> </a:t>
            </a:r>
          </a:p>
          <a:p>
            <a:endParaRPr lang="en-US" sz="1200" dirty="0"/>
          </a:p>
          <a:p>
            <a:r>
              <a:rPr lang="en-US" sz="1200" dirty="0"/>
              <a:t>Here is a 5-min video explaining derivation</a:t>
            </a:r>
          </a:p>
          <a:p>
            <a:r>
              <a:rPr lang="en-US" sz="1200" dirty="0"/>
              <a:t> - </a:t>
            </a:r>
            <a:r>
              <a:rPr lang="en-US" sz="1200" dirty="0">
                <a:hlinkClick r:id="rId3"/>
              </a:rPr>
              <a:t>https://www.youtube.com/watch?v=MUhsT0U_nxY</a:t>
            </a:r>
            <a:r>
              <a:rPr lang="en-US" sz="1200" dirty="0"/>
              <a:t> </a:t>
            </a:r>
          </a:p>
          <a:p>
            <a:endParaRPr lang="en-US" sz="1200" dirty="0"/>
          </a:p>
        </p:txBody>
      </p:sp>
      <p:pic>
        <p:nvPicPr>
          <p:cNvPr id="5" name="Picture 4">
            <a:extLst>
              <a:ext uri="{FF2B5EF4-FFF2-40B4-BE49-F238E27FC236}">
                <a16:creationId xmlns:a16="http://schemas.microsoft.com/office/drawing/2014/main" id="{C01A3C05-4152-034C-B3E0-6C4C5778A22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842659" y="560792"/>
            <a:ext cx="5858329" cy="2514600"/>
          </a:xfrm>
          <a:prstGeom prst="rect">
            <a:avLst/>
          </a:prstGeom>
        </p:spPr>
      </p:pic>
      <p:pic>
        <p:nvPicPr>
          <p:cNvPr id="3" name="Picture 2">
            <a:extLst>
              <a:ext uri="{FF2B5EF4-FFF2-40B4-BE49-F238E27FC236}">
                <a16:creationId xmlns:a16="http://schemas.microsoft.com/office/drawing/2014/main" id="{88B8BE46-CC6A-7347-A6DB-FEC027365D20}"/>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40354" y="3445933"/>
            <a:ext cx="5651506" cy="3312707"/>
          </a:xfrm>
          <a:prstGeom prst="rect">
            <a:avLst/>
          </a:prstGeom>
        </p:spPr>
      </p:pic>
    </p:spTree>
    <p:extLst>
      <p:ext uri="{BB962C8B-B14F-4D97-AF65-F5344CB8AC3E}">
        <p14:creationId xmlns:p14="http://schemas.microsoft.com/office/powerpoint/2010/main" val="506399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6798AC-3E28-254E-B533-583935E0DBBC}"/>
              </a:ext>
            </a:extLst>
          </p:cNvPr>
          <p:cNvSpPr txBox="1"/>
          <p:nvPr/>
        </p:nvSpPr>
        <p:spPr>
          <a:xfrm>
            <a:off x="0" y="37572"/>
            <a:ext cx="7730836" cy="523220"/>
          </a:xfrm>
          <a:prstGeom prst="rect">
            <a:avLst/>
          </a:prstGeom>
          <a:noFill/>
        </p:spPr>
        <p:txBody>
          <a:bodyPr wrap="square" rtlCol="0">
            <a:spAutoFit/>
          </a:bodyPr>
          <a:lstStyle/>
          <a:p>
            <a:r>
              <a:rPr lang="en-US" sz="2800" b="1" dirty="0"/>
              <a:t>Exercise 4 – Coin Bias Estimation</a:t>
            </a:r>
          </a:p>
        </p:txBody>
      </p:sp>
      <p:sp>
        <p:nvSpPr>
          <p:cNvPr id="13" name="TextBox 12">
            <a:extLst>
              <a:ext uri="{FF2B5EF4-FFF2-40B4-BE49-F238E27FC236}">
                <a16:creationId xmlns:a16="http://schemas.microsoft.com/office/drawing/2014/main" id="{CCB040D0-EE6B-6747-B044-7BB207CED700}"/>
              </a:ext>
            </a:extLst>
          </p:cNvPr>
          <p:cNvSpPr txBox="1"/>
          <p:nvPr/>
        </p:nvSpPr>
        <p:spPr>
          <a:xfrm>
            <a:off x="1439331" y="560792"/>
            <a:ext cx="5977467" cy="1200329"/>
          </a:xfrm>
          <a:prstGeom prst="rect">
            <a:avLst/>
          </a:prstGeom>
          <a:noFill/>
        </p:spPr>
        <p:txBody>
          <a:bodyPr wrap="square" rtlCol="0">
            <a:spAutoFit/>
          </a:bodyPr>
          <a:lstStyle/>
          <a:p>
            <a:r>
              <a:rPr lang="en-US" sz="1200" dirty="0"/>
              <a:t>Estimate the bias of a coin. - From </a:t>
            </a:r>
            <a:r>
              <a:rPr lang="en-US" sz="1200" dirty="0">
                <a:hlinkClick r:id="rId2"/>
              </a:rPr>
              <a:t>https://www.youtube.com/watch?v=Pahyv9i_X2k</a:t>
            </a:r>
            <a:r>
              <a:rPr lang="en-US" sz="1200" dirty="0"/>
              <a:t> </a:t>
            </a:r>
          </a:p>
          <a:p>
            <a:endParaRPr lang="en-US" sz="1200" dirty="0"/>
          </a:p>
          <a:p>
            <a:r>
              <a:rPr lang="en-US" sz="1200" dirty="0"/>
              <a:t>We need to estimate P(</a:t>
            </a:r>
            <a:r>
              <a:rPr lang="el-GR" sz="1200" dirty="0"/>
              <a:t>θ</a:t>
            </a:r>
            <a:r>
              <a:rPr lang="en-US" sz="1200" dirty="0"/>
              <a:t>), where </a:t>
            </a:r>
            <a:r>
              <a:rPr lang="el-GR" sz="1200" dirty="0"/>
              <a:t>θ</a:t>
            </a:r>
            <a:r>
              <a:rPr lang="en-US" sz="1200" dirty="0"/>
              <a:t> is the proportion of heads.</a:t>
            </a:r>
          </a:p>
          <a:p>
            <a:r>
              <a:rPr lang="en-US" sz="1200" dirty="0"/>
              <a:t>We don't know it, so we start with some subjective belief that most often the coin is not biased, but it may be biased, although it is not as common. We represent our belief as a "Prior Distribution":</a:t>
            </a:r>
          </a:p>
        </p:txBody>
      </p:sp>
      <p:pic>
        <p:nvPicPr>
          <p:cNvPr id="3" name="Picture 2">
            <a:extLst>
              <a:ext uri="{FF2B5EF4-FFF2-40B4-BE49-F238E27FC236}">
                <a16:creationId xmlns:a16="http://schemas.microsoft.com/office/drawing/2014/main" id="{67191F3E-7EC6-6B41-AF31-F7D9961B16D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53732" y="1913518"/>
            <a:ext cx="2664515" cy="1264972"/>
          </a:xfrm>
          <a:prstGeom prst="rect">
            <a:avLst/>
          </a:prstGeom>
        </p:spPr>
      </p:pic>
      <p:sp>
        <p:nvSpPr>
          <p:cNvPr id="6" name="TextBox 5">
            <a:extLst>
              <a:ext uri="{FF2B5EF4-FFF2-40B4-BE49-F238E27FC236}">
                <a16:creationId xmlns:a16="http://schemas.microsoft.com/office/drawing/2014/main" id="{654FBEAA-1BBE-7947-9EFF-E9971C9DC150}"/>
              </a:ext>
            </a:extLst>
          </p:cNvPr>
          <p:cNvSpPr txBox="1"/>
          <p:nvPr/>
        </p:nvSpPr>
        <p:spPr>
          <a:xfrm>
            <a:off x="1439332" y="3178490"/>
            <a:ext cx="4903304" cy="646331"/>
          </a:xfrm>
          <a:prstGeom prst="rect">
            <a:avLst/>
          </a:prstGeom>
          <a:noFill/>
        </p:spPr>
        <p:txBody>
          <a:bodyPr wrap="square" rtlCol="0">
            <a:spAutoFit/>
          </a:bodyPr>
          <a:lstStyle/>
          <a:p>
            <a:r>
              <a:rPr lang="en-US" sz="1200" dirty="0"/>
              <a:t>We flip a coin one time – and get Heads. </a:t>
            </a:r>
          </a:p>
          <a:p>
            <a:r>
              <a:rPr lang="en-US" sz="1200" dirty="0"/>
              <a:t>From this we create a likelihood distribution showing probability of</a:t>
            </a:r>
          </a:p>
          <a:p>
            <a:r>
              <a:rPr lang="en-US" sz="1200" dirty="0"/>
              <a:t>getting Heads from single test – given the value </a:t>
            </a:r>
            <a:r>
              <a:rPr lang="el-GR" sz="1200" dirty="0"/>
              <a:t>θ</a:t>
            </a:r>
            <a:r>
              <a:rPr lang="en-US" sz="1200" dirty="0"/>
              <a:t>.</a:t>
            </a:r>
          </a:p>
        </p:txBody>
      </p:sp>
      <p:pic>
        <p:nvPicPr>
          <p:cNvPr id="5" name="Picture 4">
            <a:extLst>
              <a:ext uri="{FF2B5EF4-FFF2-40B4-BE49-F238E27FC236}">
                <a16:creationId xmlns:a16="http://schemas.microsoft.com/office/drawing/2014/main" id="{8147C0AC-15D6-F847-B8FF-289188AF2B8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353731" y="3865027"/>
            <a:ext cx="2664515" cy="1278380"/>
          </a:xfrm>
          <a:prstGeom prst="rect">
            <a:avLst/>
          </a:prstGeom>
        </p:spPr>
      </p:pic>
      <p:sp>
        <p:nvSpPr>
          <p:cNvPr id="7" name="TextBox 6">
            <a:extLst>
              <a:ext uri="{FF2B5EF4-FFF2-40B4-BE49-F238E27FC236}">
                <a16:creationId xmlns:a16="http://schemas.microsoft.com/office/drawing/2014/main" id="{C587BB21-49F7-8D42-842C-226EAB046DC2}"/>
              </a:ext>
            </a:extLst>
          </p:cNvPr>
          <p:cNvSpPr txBox="1"/>
          <p:nvPr/>
        </p:nvSpPr>
        <p:spPr>
          <a:xfrm>
            <a:off x="5304750" y="4240320"/>
            <a:ext cx="1834783" cy="892552"/>
          </a:xfrm>
          <a:prstGeom prst="rect">
            <a:avLst/>
          </a:prstGeom>
          <a:noFill/>
        </p:spPr>
        <p:txBody>
          <a:bodyPr wrap="square" rtlCol="0">
            <a:spAutoFit/>
          </a:bodyPr>
          <a:lstStyle/>
          <a:p>
            <a:r>
              <a:rPr lang="en-US" sz="2000" b="1" dirty="0">
                <a:solidFill>
                  <a:srgbClr val="00B050"/>
                </a:solidFill>
              </a:rPr>
              <a:t>Likelihood  </a:t>
            </a:r>
          </a:p>
          <a:p>
            <a:r>
              <a:rPr lang="en-US" sz="2000" b="1" dirty="0">
                <a:solidFill>
                  <a:srgbClr val="0070C0"/>
                </a:solidFill>
              </a:rPr>
              <a:t>P(data|</a:t>
            </a:r>
            <a:r>
              <a:rPr lang="el-GR" sz="2000" b="1" dirty="0">
                <a:solidFill>
                  <a:srgbClr val="0070C0"/>
                </a:solidFill>
              </a:rPr>
              <a:t>θ</a:t>
            </a:r>
            <a:r>
              <a:rPr lang="en-US" sz="2000" b="1" dirty="0">
                <a:solidFill>
                  <a:srgbClr val="0070C0"/>
                </a:solidFill>
              </a:rPr>
              <a:t>)</a:t>
            </a:r>
          </a:p>
          <a:p>
            <a:r>
              <a:rPr lang="en-US" sz="1200" dirty="0"/>
              <a:t>   for n=1, heads = 1</a:t>
            </a:r>
          </a:p>
        </p:txBody>
      </p:sp>
      <p:pic>
        <p:nvPicPr>
          <p:cNvPr id="8" name="Picture 7">
            <a:extLst>
              <a:ext uri="{FF2B5EF4-FFF2-40B4-BE49-F238E27FC236}">
                <a16:creationId xmlns:a16="http://schemas.microsoft.com/office/drawing/2014/main" id="{52683E7B-45AD-4749-B3F7-35FE3B1E1D58}"/>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65715" y="5443560"/>
            <a:ext cx="2652531" cy="1302152"/>
          </a:xfrm>
          <a:prstGeom prst="rect">
            <a:avLst/>
          </a:prstGeom>
        </p:spPr>
      </p:pic>
      <p:sp>
        <p:nvSpPr>
          <p:cNvPr id="10" name="TextBox 9">
            <a:extLst>
              <a:ext uri="{FF2B5EF4-FFF2-40B4-BE49-F238E27FC236}">
                <a16:creationId xmlns:a16="http://schemas.microsoft.com/office/drawing/2014/main" id="{A6831242-06B0-2346-A433-06EAA67EB85A}"/>
              </a:ext>
            </a:extLst>
          </p:cNvPr>
          <p:cNvSpPr txBox="1"/>
          <p:nvPr/>
        </p:nvSpPr>
        <p:spPr>
          <a:xfrm>
            <a:off x="5304749" y="2140270"/>
            <a:ext cx="1834783" cy="707886"/>
          </a:xfrm>
          <a:prstGeom prst="rect">
            <a:avLst/>
          </a:prstGeom>
          <a:noFill/>
        </p:spPr>
        <p:txBody>
          <a:bodyPr wrap="square" rtlCol="0">
            <a:spAutoFit/>
          </a:bodyPr>
          <a:lstStyle/>
          <a:p>
            <a:r>
              <a:rPr lang="en-US" sz="2000" b="1" dirty="0">
                <a:solidFill>
                  <a:srgbClr val="00B050"/>
                </a:solidFill>
              </a:rPr>
              <a:t>Prior </a:t>
            </a:r>
          </a:p>
          <a:p>
            <a:r>
              <a:rPr lang="en-US" sz="2000" b="1" dirty="0">
                <a:solidFill>
                  <a:srgbClr val="0070C0"/>
                </a:solidFill>
              </a:rPr>
              <a:t>P(</a:t>
            </a:r>
            <a:r>
              <a:rPr lang="el-GR" sz="2000" b="1" dirty="0">
                <a:solidFill>
                  <a:srgbClr val="0070C0"/>
                </a:solidFill>
              </a:rPr>
              <a:t>θ</a:t>
            </a:r>
            <a:r>
              <a:rPr lang="en-US" sz="2000" b="1" dirty="0">
                <a:solidFill>
                  <a:srgbClr val="0070C0"/>
                </a:solidFill>
              </a:rPr>
              <a:t>)</a:t>
            </a:r>
          </a:p>
        </p:txBody>
      </p:sp>
      <p:sp>
        <p:nvSpPr>
          <p:cNvPr id="11" name="TextBox 10">
            <a:extLst>
              <a:ext uri="{FF2B5EF4-FFF2-40B4-BE49-F238E27FC236}">
                <a16:creationId xmlns:a16="http://schemas.microsoft.com/office/drawing/2014/main" id="{C1C4E673-C647-9E48-9791-BA8434353E2B}"/>
              </a:ext>
            </a:extLst>
          </p:cNvPr>
          <p:cNvSpPr txBox="1"/>
          <p:nvPr/>
        </p:nvSpPr>
        <p:spPr>
          <a:xfrm>
            <a:off x="5304750" y="5691010"/>
            <a:ext cx="3229649" cy="707886"/>
          </a:xfrm>
          <a:prstGeom prst="rect">
            <a:avLst/>
          </a:prstGeom>
          <a:noFill/>
        </p:spPr>
        <p:txBody>
          <a:bodyPr wrap="square" rtlCol="0">
            <a:spAutoFit/>
          </a:bodyPr>
          <a:lstStyle/>
          <a:p>
            <a:r>
              <a:rPr lang="en-US" sz="2000" b="1" dirty="0">
                <a:solidFill>
                  <a:srgbClr val="00B050"/>
                </a:solidFill>
              </a:rPr>
              <a:t>Posterior  </a:t>
            </a:r>
          </a:p>
          <a:p>
            <a:r>
              <a:rPr lang="en-US" sz="2000" b="1" dirty="0">
                <a:solidFill>
                  <a:srgbClr val="0070C0"/>
                </a:solidFill>
              </a:rPr>
              <a:t>P(</a:t>
            </a:r>
            <a:r>
              <a:rPr lang="el-GR" sz="2000" b="1" dirty="0">
                <a:solidFill>
                  <a:srgbClr val="0070C0"/>
                </a:solidFill>
              </a:rPr>
              <a:t>θ</a:t>
            </a:r>
            <a:r>
              <a:rPr lang="en-US" sz="2000" b="1" dirty="0">
                <a:solidFill>
                  <a:srgbClr val="0070C0"/>
                </a:solidFill>
              </a:rPr>
              <a:t>|data) = P(data|</a:t>
            </a:r>
            <a:r>
              <a:rPr lang="el-GR" sz="2000" b="1" dirty="0">
                <a:solidFill>
                  <a:srgbClr val="0070C0"/>
                </a:solidFill>
              </a:rPr>
              <a:t>θ</a:t>
            </a:r>
            <a:r>
              <a:rPr lang="en-US" sz="2000" b="1" dirty="0">
                <a:solidFill>
                  <a:srgbClr val="0070C0"/>
                </a:solidFill>
              </a:rPr>
              <a:t>) P(</a:t>
            </a:r>
            <a:r>
              <a:rPr lang="el-GR" sz="2000" b="1" dirty="0">
                <a:solidFill>
                  <a:srgbClr val="0070C0"/>
                </a:solidFill>
              </a:rPr>
              <a:t>θ</a:t>
            </a:r>
            <a:r>
              <a:rPr lang="en-US" sz="2000" b="1" dirty="0">
                <a:solidFill>
                  <a:srgbClr val="0070C0"/>
                </a:solidFill>
              </a:rPr>
              <a:t>) </a:t>
            </a:r>
          </a:p>
        </p:txBody>
      </p:sp>
    </p:spTree>
    <p:extLst>
      <p:ext uri="{BB962C8B-B14F-4D97-AF65-F5344CB8AC3E}">
        <p14:creationId xmlns:p14="http://schemas.microsoft.com/office/powerpoint/2010/main" val="3873802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F2ED839-B118-9D48-B600-42594516EAD9}"/>
              </a:ext>
            </a:extLst>
          </p:cNvPr>
          <p:cNvSpPr txBox="1"/>
          <p:nvPr/>
        </p:nvSpPr>
        <p:spPr>
          <a:xfrm>
            <a:off x="8010838" y="3657123"/>
            <a:ext cx="4079558" cy="1600438"/>
          </a:xfrm>
          <a:prstGeom prst="rect">
            <a:avLst/>
          </a:prstGeom>
          <a:noFill/>
        </p:spPr>
        <p:txBody>
          <a:bodyPr wrap="square" rtlCol="0">
            <a:spAutoFit/>
          </a:bodyPr>
          <a:lstStyle/>
          <a:p>
            <a:r>
              <a:rPr lang="en-US" sz="2000" b="1" dirty="0">
                <a:solidFill>
                  <a:srgbClr val="FF0000"/>
                </a:solidFill>
              </a:rPr>
              <a:t>Credible Interval</a:t>
            </a:r>
          </a:p>
          <a:p>
            <a:endParaRPr lang="en-US" sz="800" dirty="0"/>
          </a:p>
          <a:p>
            <a:r>
              <a:rPr lang="en-US" dirty="0"/>
              <a:t>In Bayesian statistics, a credible interval </a:t>
            </a:r>
          </a:p>
          <a:p>
            <a:r>
              <a:rPr lang="en-US" dirty="0"/>
              <a:t>in the posterior probability distribution</a:t>
            </a:r>
          </a:p>
          <a:p>
            <a:r>
              <a:rPr lang="en-US" dirty="0"/>
              <a:t>is an interval within which </a:t>
            </a:r>
          </a:p>
          <a:p>
            <a:r>
              <a:rPr lang="en-US" dirty="0"/>
              <a:t>an unobserved parameter value falls </a:t>
            </a:r>
          </a:p>
          <a:p>
            <a:r>
              <a:rPr lang="en-US" dirty="0"/>
              <a:t>with a given probability (usually 95%).</a:t>
            </a:r>
          </a:p>
        </p:txBody>
      </p:sp>
      <p:sp>
        <p:nvSpPr>
          <p:cNvPr id="2" name="TextBox 1">
            <a:extLst>
              <a:ext uri="{FF2B5EF4-FFF2-40B4-BE49-F238E27FC236}">
                <a16:creationId xmlns:a16="http://schemas.microsoft.com/office/drawing/2014/main" id="{A2E925B5-C306-C84C-A0C3-4D5E4E705A6A}"/>
              </a:ext>
            </a:extLst>
          </p:cNvPr>
          <p:cNvSpPr txBox="1"/>
          <p:nvPr/>
        </p:nvSpPr>
        <p:spPr>
          <a:xfrm>
            <a:off x="101602" y="903692"/>
            <a:ext cx="6515100" cy="5232202"/>
          </a:xfrm>
          <a:prstGeom prst="rect">
            <a:avLst/>
          </a:prstGeom>
          <a:noFill/>
        </p:spPr>
        <p:txBody>
          <a:bodyPr wrap="square" rtlCol="0">
            <a:spAutoFit/>
          </a:bodyPr>
          <a:lstStyle/>
          <a:p>
            <a:r>
              <a:rPr lang="en-US" sz="2000" b="1" dirty="0">
                <a:solidFill>
                  <a:srgbClr val="FF0000"/>
                </a:solidFill>
              </a:rPr>
              <a:t>Conjugate Distributions</a:t>
            </a:r>
          </a:p>
          <a:p>
            <a:r>
              <a:rPr lang="en-US" sz="2000" b="1" dirty="0">
                <a:solidFill>
                  <a:srgbClr val="FF0000"/>
                </a:solidFill>
              </a:rPr>
              <a:t>Conjugate Prior</a:t>
            </a:r>
          </a:p>
          <a:p>
            <a:endParaRPr lang="en-US" dirty="0"/>
          </a:p>
          <a:p>
            <a:r>
              <a:rPr lang="en-US" dirty="0"/>
              <a:t>In Bayesian probability theory, if the posterior distributions </a:t>
            </a:r>
            <a:r>
              <a:rPr lang="en-US" b="1" dirty="0">
                <a:solidFill>
                  <a:srgbClr val="0070C0"/>
                </a:solidFill>
              </a:rPr>
              <a:t>p(</a:t>
            </a:r>
            <a:r>
              <a:rPr lang="el-GR" b="1" dirty="0">
                <a:solidFill>
                  <a:srgbClr val="0070C0"/>
                </a:solidFill>
              </a:rPr>
              <a:t>θ | </a:t>
            </a:r>
            <a:r>
              <a:rPr lang="en-US" b="1" dirty="0">
                <a:solidFill>
                  <a:srgbClr val="0070C0"/>
                </a:solidFill>
              </a:rPr>
              <a:t>x)</a:t>
            </a:r>
            <a:r>
              <a:rPr lang="en-US" dirty="0"/>
              <a:t> are in the same probability distribution family as the prior probability distribution </a:t>
            </a:r>
            <a:r>
              <a:rPr lang="en-US" b="1" dirty="0">
                <a:solidFill>
                  <a:srgbClr val="0070C0"/>
                </a:solidFill>
              </a:rPr>
              <a:t>p(</a:t>
            </a:r>
            <a:r>
              <a:rPr lang="el-GR" b="1" dirty="0">
                <a:solidFill>
                  <a:srgbClr val="0070C0"/>
                </a:solidFill>
              </a:rPr>
              <a:t>θ)</a:t>
            </a:r>
            <a:r>
              <a:rPr lang="el-GR" dirty="0"/>
              <a:t>, </a:t>
            </a:r>
            <a:endParaRPr lang="en-US" dirty="0"/>
          </a:p>
          <a:p>
            <a:r>
              <a:rPr lang="en-US" dirty="0"/>
              <a:t>then:</a:t>
            </a:r>
          </a:p>
          <a:p>
            <a:pPr marL="285750" indent="-285750">
              <a:buFont typeface="Arial" panose="020B0604020202020204" pitchFamily="34" charset="0"/>
              <a:buChar char="•"/>
            </a:pPr>
            <a:r>
              <a:rPr lang="en-US" dirty="0"/>
              <a:t>the </a:t>
            </a:r>
            <a:r>
              <a:rPr lang="en-US" b="1" dirty="0">
                <a:solidFill>
                  <a:srgbClr val="0070C0"/>
                </a:solidFill>
              </a:rPr>
              <a:t>prior and posterior </a:t>
            </a:r>
            <a:r>
              <a:rPr lang="en-US" dirty="0"/>
              <a:t>are then called </a:t>
            </a:r>
            <a:r>
              <a:rPr lang="en-US" b="1" dirty="0">
                <a:solidFill>
                  <a:srgbClr val="FF0000"/>
                </a:solidFill>
              </a:rPr>
              <a:t>conjugate distributions</a:t>
            </a:r>
            <a:r>
              <a:rPr lang="en-US" dirty="0"/>
              <a:t>, </a:t>
            </a:r>
          </a:p>
          <a:p>
            <a:pPr marL="285750" indent="-285750">
              <a:buFont typeface="Arial" panose="020B0604020202020204" pitchFamily="34" charset="0"/>
              <a:buChar char="•"/>
            </a:pPr>
            <a:r>
              <a:rPr lang="en-US" dirty="0"/>
              <a:t>and the </a:t>
            </a:r>
            <a:r>
              <a:rPr lang="en-US" b="1" dirty="0">
                <a:solidFill>
                  <a:srgbClr val="0070C0"/>
                </a:solidFill>
              </a:rPr>
              <a:t>prior</a:t>
            </a:r>
            <a:r>
              <a:rPr lang="en-US" dirty="0"/>
              <a:t> is called a </a:t>
            </a:r>
            <a:r>
              <a:rPr lang="en-US" b="1" dirty="0">
                <a:solidFill>
                  <a:srgbClr val="FF0000"/>
                </a:solidFill>
              </a:rPr>
              <a:t>conjugate prior</a:t>
            </a:r>
            <a:r>
              <a:rPr lang="en-US" dirty="0"/>
              <a:t> for the </a:t>
            </a:r>
            <a:r>
              <a:rPr lang="en-US" b="1" dirty="0">
                <a:solidFill>
                  <a:srgbClr val="0070C0"/>
                </a:solidFill>
              </a:rPr>
              <a:t>likelihood function</a:t>
            </a:r>
            <a:r>
              <a:rPr lang="en-US" dirty="0"/>
              <a:t> p(x | </a:t>
            </a:r>
            <a:r>
              <a:rPr lang="el-GR" dirty="0"/>
              <a:t>θ). </a:t>
            </a:r>
            <a:endParaRPr lang="en-US" dirty="0"/>
          </a:p>
          <a:p>
            <a:endParaRPr lang="en-US" dirty="0"/>
          </a:p>
          <a:p>
            <a:r>
              <a:rPr lang="en-US" dirty="0"/>
              <a:t>Example 1:</a:t>
            </a:r>
          </a:p>
          <a:p>
            <a:endParaRPr lang="en-US" dirty="0"/>
          </a:p>
          <a:p>
            <a:r>
              <a:rPr lang="en-US" dirty="0"/>
              <a:t>The </a:t>
            </a:r>
            <a:r>
              <a:rPr lang="en-US" b="1" dirty="0">
                <a:solidFill>
                  <a:srgbClr val="FF0000"/>
                </a:solidFill>
              </a:rPr>
              <a:t>Gaussian family</a:t>
            </a:r>
            <a:r>
              <a:rPr lang="en-US" dirty="0"/>
              <a:t> is conjugate to itself (or </a:t>
            </a:r>
            <a:r>
              <a:rPr lang="en-US" b="1" dirty="0">
                <a:solidFill>
                  <a:srgbClr val="FF0000"/>
                </a:solidFill>
              </a:rPr>
              <a:t>self-conjugate</a:t>
            </a:r>
            <a:r>
              <a:rPr lang="en-US" dirty="0"/>
              <a:t>) with respect to a </a:t>
            </a:r>
            <a:r>
              <a:rPr lang="en-US" b="1" dirty="0">
                <a:solidFill>
                  <a:srgbClr val="FF0000"/>
                </a:solidFill>
              </a:rPr>
              <a:t>Gaussian </a:t>
            </a:r>
            <a:r>
              <a:rPr lang="en-US" b="1" dirty="0">
                <a:solidFill>
                  <a:srgbClr val="0070C0"/>
                </a:solidFill>
              </a:rPr>
              <a:t>likelihood</a:t>
            </a:r>
            <a:r>
              <a:rPr lang="en-US" dirty="0"/>
              <a:t> function. </a:t>
            </a:r>
          </a:p>
          <a:p>
            <a:r>
              <a:rPr lang="en-US" dirty="0"/>
              <a:t>If the likelihood function is </a:t>
            </a:r>
            <a:r>
              <a:rPr lang="en-US" b="1" dirty="0">
                <a:solidFill>
                  <a:srgbClr val="FF0000"/>
                </a:solidFill>
              </a:rPr>
              <a:t>Gaussian</a:t>
            </a:r>
            <a:r>
              <a:rPr lang="en-US" dirty="0"/>
              <a:t>, choosing a </a:t>
            </a:r>
            <a:r>
              <a:rPr lang="en-US" b="1" dirty="0">
                <a:solidFill>
                  <a:srgbClr val="FF0000"/>
                </a:solidFill>
              </a:rPr>
              <a:t>Gaussian </a:t>
            </a:r>
            <a:r>
              <a:rPr lang="en-US" b="1" dirty="0">
                <a:solidFill>
                  <a:srgbClr val="0070C0"/>
                </a:solidFill>
              </a:rPr>
              <a:t>prior</a:t>
            </a:r>
            <a:r>
              <a:rPr lang="en-US" dirty="0"/>
              <a:t> over the mean will ensure that the </a:t>
            </a:r>
            <a:r>
              <a:rPr lang="en-US" b="1" dirty="0">
                <a:solidFill>
                  <a:srgbClr val="0070C0"/>
                </a:solidFill>
              </a:rPr>
              <a:t>posterior distribution</a:t>
            </a:r>
            <a:r>
              <a:rPr lang="en-US" b="1" dirty="0">
                <a:solidFill>
                  <a:srgbClr val="FF0000"/>
                </a:solidFill>
              </a:rPr>
              <a:t> </a:t>
            </a:r>
            <a:r>
              <a:rPr lang="en-US" dirty="0">
                <a:solidFill>
                  <a:schemeClr val="tx1"/>
                </a:solidFill>
              </a:rPr>
              <a:t>is also</a:t>
            </a:r>
            <a:r>
              <a:rPr lang="en-US" b="1" dirty="0">
                <a:solidFill>
                  <a:srgbClr val="FF0000"/>
                </a:solidFill>
              </a:rPr>
              <a:t> Gaussian</a:t>
            </a:r>
            <a:r>
              <a:rPr lang="en-US" dirty="0"/>
              <a:t>. </a:t>
            </a:r>
          </a:p>
          <a:p>
            <a:endParaRPr lang="en-US" dirty="0"/>
          </a:p>
          <a:p>
            <a:r>
              <a:rPr lang="en-US" dirty="0"/>
              <a:t>This means that the </a:t>
            </a:r>
            <a:r>
              <a:rPr lang="en-US" b="1" dirty="0">
                <a:solidFill>
                  <a:srgbClr val="FF0000"/>
                </a:solidFill>
              </a:rPr>
              <a:t>Gaussian distribution</a:t>
            </a:r>
            <a:r>
              <a:rPr lang="en-US" dirty="0"/>
              <a:t> is a conjugate prior for the </a:t>
            </a:r>
            <a:r>
              <a:rPr lang="en-US" b="1" dirty="0">
                <a:solidFill>
                  <a:srgbClr val="0070C0"/>
                </a:solidFill>
              </a:rPr>
              <a:t>likelihood</a:t>
            </a:r>
            <a:r>
              <a:rPr lang="en-US" dirty="0"/>
              <a:t> that is also Gaussian. </a:t>
            </a:r>
          </a:p>
          <a:p>
            <a:endParaRPr lang="en-US" dirty="0"/>
          </a:p>
          <a:p>
            <a:r>
              <a:rPr lang="en-US" dirty="0"/>
              <a:t>Example 2:</a:t>
            </a:r>
          </a:p>
          <a:p>
            <a:endParaRPr lang="en-US" dirty="0"/>
          </a:p>
          <a:p>
            <a:r>
              <a:rPr lang="en-US" dirty="0"/>
              <a:t>The </a:t>
            </a:r>
            <a:r>
              <a:rPr lang="en-US" b="1" dirty="0">
                <a:solidFill>
                  <a:srgbClr val="FF0000"/>
                </a:solidFill>
              </a:rPr>
              <a:t>beta distribution</a:t>
            </a:r>
            <a:r>
              <a:rPr lang="en-US" dirty="0"/>
              <a:t> is the conjugate prior for many distributions: </a:t>
            </a:r>
          </a:p>
          <a:p>
            <a:r>
              <a:rPr lang="en-US" dirty="0"/>
              <a:t>    </a:t>
            </a:r>
            <a:r>
              <a:rPr lang="en-US" b="1" dirty="0">
                <a:solidFill>
                  <a:srgbClr val="0070C0"/>
                </a:solidFill>
              </a:rPr>
              <a:t>Bernoulli, binomial, negative binomial, geometric distributions</a:t>
            </a:r>
            <a:r>
              <a:rPr lang="en-US" dirty="0"/>
              <a:t>.</a:t>
            </a:r>
          </a:p>
        </p:txBody>
      </p:sp>
      <p:sp>
        <p:nvSpPr>
          <p:cNvPr id="4" name="TextBox 3">
            <a:extLst>
              <a:ext uri="{FF2B5EF4-FFF2-40B4-BE49-F238E27FC236}">
                <a16:creationId xmlns:a16="http://schemas.microsoft.com/office/drawing/2014/main" id="{0D567E5F-290B-DE49-836D-8B7AA86D7483}"/>
              </a:ext>
            </a:extLst>
          </p:cNvPr>
          <p:cNvSpPr txBox="1"/>
          <p:nvPr/>
        </p:nvSpPr>
        <p:spPr>
          <a:xfrm>
            <a:off x="-1" y="37572"/>
            <a:ext cx="5600701" cy="523220"/>
          </a:xfrm>
          <a:prstGeom prst="rect">
            <a:avLst/>
          </a:prstGeom>
          <a:noFill/>
        </p:spPr>
        <p:txBody>
          <a:bodyPr wrap="square" rtlCol="0">
            <a:spAutoFit/>
          </a:bodyPr>
          <a:lstStyle/>
          <a:p>
            <a:r>
              <a:rPr lang="en-US" sz="2800" b="1" dirty="0"/>
              <a:t>Bayesian Inference - continued</a:t>
            </a:r>
          </a:p>
        </p:txBody>
      </p:sp>
      <p:pic>
        <p:nvPicPr>
          <p:cNvPr id="1026" name="Picture 2" descr="Do You Know Credible Interval. Don't Mess up Your Next Data… | by Shaw Lu |  Towards Data Science">
            <a:extLst>
              <a:ext uri="{FF2B5EF4-FFF2-40B4-BE49-F238E27FC236}">
                <a16:creationId xmlns:a16="http://schemas.microsoft.com/office/drawing/2014/main" id="{B667D2BD-D19A-0A43-AB63-B5E2DFEFEC7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677184" y="5257561"/>
            <a:ext cx="2400659" cy="160043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CD26C95-B775-434B-9812-58AEDE80A0D2}"/>
              </a:ext>
            </a:extLst>
          </p:cNvPr>
          <p:cNvSpPr txBox="1"/>
          <p:nvPr/>
        </p:nvSpPr>
        <p:spPr>
          <a:xfrm>
            <a:off x="8010838" y="368128"/>
            <a:ext cx="4079559" cy="2246769"/>
          </a:xfrm>
          <a:prstGeom prst="rect">
            <a:avLst/>
          </a:prstGeom>
          <a:noFill/>
        </p:spPr>
        <p:txBody>
          <a:bodyPr wrap="square" rtlCol="0">
            <a:spAutoFit/>
          </a:bodyPr>
          <a:lstStyle/>
          <a:p>
            <a:r>
              <a:rPr lang="en-US" sz="2000" b="1" dirty="0">
                <a:solidFill>
                  <a:srgbClr val="FF0000"/>
                </a:solidFill>
              </a:rPr>
              <a:t>Nuisance Parameters</a:t>
            </a:r>
          </a:p>
          <a:p>
            <a:endParaRPr lang="en-US" sz="800" dirty="0"/>
          </a:p>
          <a:p>
            <a:r>
              <a:rPr lang="en-US" dirty="0"/>
              <a:t>Nuisance parameters occur when reality and data are complex enough to require models with multiple parameters, but inferential interest is confined to a reduced set of parameters.</a:t>
            </a:r>
          </a:p>
          <a:p>
            <a:endParaRPr lang="en-US" dirty="0"/>
          </a:p>
          <a:p>
            <a:r>
              <a:rPr lang="en-US" dirty="0"/>
              <a:t>Nuisance parameters are often variances,</a:t>
            </a:r>
          </a:p>
          <a:p>
            <a:r>
              <a:rPr lang="en-US" dirty="0"/>
              <a:t>or some unknown parameters (think about black box with some invisible parameters inside).</a:t>
            </a:r>
          </a:p>
        </p:txBody>
      </p:sp>
      <p:pic>
        <p:nvPicPr>
          <p:cNvPr id="5122" name="Picture 2" descr="Black Box for Vehicles">
            <a:extLst>
              <a:ext uri="{FF2B5EF4-FFF2-40B4-BE49-F238E27FC236}">
                <a16:creationId xmlns:a16="http://schemas.microsoft.com/office/drawing/2014/main" id="{468BF0D6-6A62-1543-8017-1C553CF4DE13}"/>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207340" y="2637297"/>
            <a:ext cx="1222910" cy="439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8183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3B32340-E706-FA41-BDA5-397606042A7E}"/>
              </a:ext>
            </a:extLst>
          </p:cNvPr>
          <p:cNvSpPr txBox="1"/>
          <p:nvPr/>
        </p:nvSpPr>
        <p:spPr>
          <a:xfrm>
            <a:off x="-1" y="37572"/>
            <a:ext cx="7901355" cy="523220"/>
          </a:xfrm>
          <a:prstGeom prst="rect">
            <a:avLst/>
          </a:prstGeom>
          <a:noFill/>
        </p:spPr>
        <p:txBody>
          <a:bodyPr wrap="square" rtlCol="0">
            <a:spAutoFit/>
          </a:bodyPr>
          <a:lstStyle/>
          <a:p>
            <a:r>
              <a:rPr lang="en-US" sz="2800" b="1" dirty="0"/>
              <a:t>Example – Coffee and Damaged Flash Drives</a:t>
            </a:r>
          </a:p>
        </p:txBody>
      </p:sp>
      <p:sp>
        <p:nvSpPr>
          <p:cNvPr id="3" name="TextBox 2">
            <a:extLst>
              <a:ext uri="{FF2B5EF4-FFF2-40B4-BE49-F238E27FC236}">
                <a16:creationId xmlns:a16="http://schemas.microsoft.com/office/drawing/2014/main" id="{2443CC5D-9378-E348-8505-A594E821478A}"/>
              </a:ext>
            </a:extLst>
          </p:cNvPr>
          <p:cNvSpPr txBox="1"/>
          <p:nvPr/>
        </p:nvSpPr>
        <p:spPr>
          <a:xfrm>
            <a:off x="141099" y="678252"/>
            <a:ext cx="6342828" cy="738664"/>
          </a:xfrm>
          <a:prstGeom prst="rect">
            <a:avLst/>
          </a:prstGeom>
          <a:noFill/>
          <a:ln w="63500">
            <a:solidFill>
              <a:schemeClr val="accent6">
                <a:lumMod val="40000"/>
                <a:lumOff val="60000"/>
              </a:schemeClr>
            </a:solidFill>
          </a:ln>
        </p:spPr>
        <p:txBody>
          <a:bodyPr wrap="square" rtlCol="0">
            <a:spAutoFit/>
          </a:bodyPr>
          <a:lstStyle/>
          <a:p>
            <a:r>
              <a:rPr lang="en-US" dirty="0"/>
              <a:t>We have 100 damaged flash drives, </a:t>
            </a:r>
          </a:p>
          <a:p>
            <a:r>
              <a:rPr lang="en-US" dirty="0"/>
              <a:t>80 of them have coffee stains on them.</a:t>
            </a:r>
          </a:p>
          <a:p>
            <a:r>
              <a:rPr lang="en-US" dirty="0"/>
              <a:t>Estimate probability (and credible interval) that coffee is causing the damage?</a:t>
            </a:r>
          </a:p>
        </p:txBody>
      </p:sp>
      <p:sp>
        <p:nvSpPr>
          <p:cNvPr id="5" name="Google Shape;89;p13">
            <a:extLst>
              <a:ext uri="{FF2B5EF4-FFF2-40B4-BE49-F238E27FC236}">
                <a16:creationId xmlns:a16="http://schemas.microsoft.com/office/drawing/2014/main" id="{452FF8D6-C125-B84A-B6C6-3F252EF37ED5}"/>
              </a:ext>
            </a:extLst>
          </p:cNvPr>
          <p:cNvSpPr txBox="1"/>
          <p:nvPr/>
        </p:nvSpPr>
        <p:spPr>
          <a:xfrm>
            <a:off x="4109673" y="2068519"/>
            <a:ext cx="3347883" cy="2050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Calibri"/>
                <a:cs typeface="Calibri"/>
                <a:sym typeface="Calibri"/>
              </a:rPr>
              <a:t>A = Coffee, B = Damaged, P = Probability</a:t>
            </a:r>
            <a:endParaRPr lang="en-US" sz="1200" dirty="0">
              <a:solidFill>
                <a:schemeClr val="dk1"/>
              </a:solidFill>
              <a:latin typeface="Calibri"/>
              <a:ea typeface="Calibri"/>
              <a:cs typeface="Calibri"/>
              <a:sym typeface="Calibri"/>
            </a:endParaRPr>
          </a:p>
          <a:p>
            <a:pPr lvl="0"/>
            <a:r>
              <a:rPr lang="en-US" sz="1200" b="1" dirty="0">
                <a:solidFill>
                  <a:srgbClr val="00B0F0"/>
                </a:solidFill>
                <a:latin typeface="Calibri"/>
                <a:ea typeface="Calibri"/>
                <a:cs typeface="Calibri"/>
                <a:sym typeface="Calibri"/>
              </a:rPr>
              <a:t>P(A) = 40% = P( </a:t>
            </a:r>
            <a:r>
              <a:rPr lang="en-US" sz="1200" b="1" dirty="0">
                <a:solidFill>
                  <a:srgbClr val="00B0F0"/>
                </a:solidFill>
                <a:latin typeface="Calibri"/>
                <a:cs typeface="Calibri"/>
                <a:sym typeface="Calibri"/>
              </a:rPr>
              <a:t>Coffee )    # </a:t>
            </a:r>
            <a:r>
              <a:rPr lang="en-US" sz="1200" b="1" dirty="0">
                <a:solidFill>
                  <a:srgbClr val="00B0F0"/>
                </a:solidFill>
                <a:latin typeface="Calibri"/>
                <a:ea typeface="Calibri"/>
                <a:cs typeface="Calibri"/>
                <a:sym typeface="Calibri"/>
              </a:rPr>
              <a:t>Yellow</a:t>
            </a: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P(B) = 5% = P( Damaged  )  # Blue</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pPr lvl="0"/>
            <a:r>
              <a:rPr lang="en-US" sz="1200" b="1" dirty="0">
                <a:solidFill>
                  <a:srgbClr val="00B0F0"/>
                </a:solidFill>
                <a:latin typeface="Calibri"/>
                <a:ea typeface="Calibri"/>
                <a:cs typeface="Calibri"/>
                <a:sym typeface="Calibri"/>
              </a:rPr>
              <a:t>P(B|A) = 10% = P( Damaged given that Coffee )</a:t>
            </a:r>
          </a:p>
          <a:p>
            <a:pPr lvl="0"/>
            <a:r>
              <a:rPr lang="en-US" sz="1200" dirty="0">
                <a:solidFill>
                  <a:schemeClr val="dk1"/>
                </a:solidFill>
                <a:latin typeface="Calibri"/>
                <a:ea typeface="Calibri"/>
                <a:cs typeface="Calibri"/>
                <a:sym typeface="Calibri"/>
              </a:rPr>
              <a:t>P(A|B) = 80% = P( Coffee given that Damaged )</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r>
              <a:rPr lang="en-US" sz="1200" dirty="0">
                <a:solidFill>
                  <a:schemeClr val="dk1"/>
                </a:solidFill>
                <a:latin typeface="Calibri"/>
                <a:ea typeface="Calibri"/>
                <a:cs typeface="Calibri"/>
                <a:sym typeface="Calibri"/>
              </a:rPr>
              <a:t>Intersection:</a:t>
            </a: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P(A &amp; B) = 4% = P(Coffee &amp; Damaged)  # Green</a:t>
            </a: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P(A|B)*P(B) = 80%*5% = 4%</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1" dirty="0">
                <a:solidFill>
                  <a:srgbClr val="00B0F0"/>
                </a:solidFill>
                <a:latin typeface="Calibri"/>
                <a:ea typeface="Calibri"/>
                <a:cs typeface="Calibri"/>
                <a:sym typeface="Calibri"/>
              </a:rPr>
              <a:t>P(B|A)*P(A) = 10%*40% = 4%</a:t>
            </a:r>
          </a:p>
        </p:txBody>
      </p:sp>
      <p:sp>
        <p:nvSpPr>
          <p:cNvPr id="6" name="Google Shape;96;p13">
            <a:extLst>
              <a:ext uri="{FF2B5EF4-FFF2-40B4-BE49-F238E27FC236}">
                <a16:creationId xmlns:a16="http://schemas.microsoft.com/office/drawing/2014/main" id="{404A001F-C0A0-BE48-A3B1-C838E48FDF8F}"/>
              </a:ext>
            </a:extLst>
          </p:cNvPr>
          <p:cNvSpPr/>
          <p:nvPr/>
        </p:nvSpPr>
        <p:spPr>
          <a:xfrm>
            <a:off x="116387" y="1974106"/>
            <a:ext cx="3991888" cy="2229852"/>
          </a:xfrm>
          <a:prstGeom prst="rect">
            <a:avLst/>
          </a:prstGeom>
          <a:solidFill>
            <a:srgbClr val="FBE4D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 name="Google Shape;97;p13">
            <a:extLst>
              <a:ext uri="{FF2B5EF4-FFF2-40B4-BE49-F238E27FC236}">
                <a16:creationId xmlns:a16="http://schemas.microsoft.com/office/drawing/2014/main" id="{31FE829C-2386-834C-996B-C2F3AE8AE45B}"/>
              </a:ext>
            </a:extLst>
          </p:cNvPr>
          <p:cNvSpPr/>
          <p:nvPr/>
        </p:nvSpPr>
        <p:spPr>
          <a:xfrm>
            <a:off x="263208" y="2278906"/>
            <a:ext cx="3224463" cy="1764631"/>
          </a:xfrm>
          <a:prstGeom prst="ellipse">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 name="Google Shape;98;p13">
            <a:extLst>
              <a:ext uri="{FF2B5EF4-FFF2-40B4-BE49-F238E27FC236}">
                <a16:creationId xmlns:a16="http://schemas.microsoft.com/office/drawing/2014/main" id="{DDB1E21D-A88D-F84D-A4C7-D15B09894D17}"/>
              </a:ext>
            </a:extLst>
          </p:cNvPr>
          <p:cNvSpPr/>
          <p:nvPr/>
        </p:nvSpPr>
        <p:spPr>
          <a:xfrm>
            <a:off x="2439126" y="2710753"/>
            <a:ext cx="1397874" cy="900935"/>
          </a:xfrm>
          <a:prstGeom prst="ellipse">
            <a:avLst/>
          </a:prstGeom>
          <a:solidFill>
            <a:srgbClr val="00B0F0">
              <a:alpha val="40784"/>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99;p13">
            <a:extLst>
              <a:ext uri="{FF2B5EF4-FFF2-40B4-BE49-F238E27FC236}">
                <a16:creationId xmlns:a16="http://schemas.microsoft.com/office/drawing/2014/main" id="{4B219D50-9096-DC46-8C16-4EC0A06BA7C0}"/>
              </a:ext>
            </a:extLst>
          </p:cNvPr>
          <p:cNvSpPr txBox="1"/>
          <p:nvPr/>
        </p:nvSpPr>
        <p:spPr>
          <a:xfrm>
            <a:off x="1164672" y="2710753"/>
            <a:ext cx="971694" cy="647909"/>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0" indent="0">
              <a:buNone/>
              <a:defRPr sz="1800" b="1">
                <a:solidFill>
                  <a:srgbClr val="FF0000"/>
                </a:solidFill>
                <a:latin typeface="Calibri"/>
                <a:ea typeface="Calibri"/>
                <a:cs typeface="Calibri"/>
              </a:defRPr>
            </a:lvl1pPr>
          </a:lstStyle>
          <a:p>
            <a:r>
              <a:rPr lang="en-US" dirty="0">
                <a:sym typeface="Calibri"/>
              </a:rPr>
              <a:t>A</a:t>
            </a:r>
          </a:p>
          <a:p>
            <a:r>
              <a:rPr lang="en-US" dirty="0">
                <a:sym typeface="Calibri"/>
              </a:rPr>
              <a:t>Coffee</a:t>
            </a:r>
            <a:endParaRPr dirty="0">
              <a:sym typeface="Calibri"/>
            </a:endParaRPr>
          </a:p>
        </p:txBody>
      </p:sp>
      <p:sp>
        <p:nvSpPr>
          <p:cNvPr id="10" name="Google Shape;100;p13">
            <a:extLst>
              <a:ext uri="{FF2B5EF4-FFF2-40B4-BE49-F238E27FC236}">
                <a16:creationId xmlns:a16="http://schemas.microsoft.com/office/drawing/2014/main" id="{A8D1023C-103A-914C-952D-A30BFA64F4CA}"/>
              </a:ext>
            </a:extLst>
          </p:cNvPr>
          <p:cNvSpPr txBox="1"/>
          <p:nvPr/>
        </p:nvSpPr>
        <p:spPr>
          <a:xfrm>
            <a:off x="3065807" y="2935014"/>
            <a:ext cx="1246477" cy="74577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        B</a:t>
            </a:r>
          </a:p>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Damaged</a:t>
            </a:r>
            <a:endParaRPr sz="1800" b="1" dirty="0">
              <a:solidFill>
                <a:srgbClr val="FF0000"/>
              </a:solidFill>
              <a:latin typeface="Calibri"/>
              <a:ea typeface="Calibri"/>
              <a:cs typeface="Calibri"/>
              <a:sym typeface="Calibri"/>
            </a:endParaRPr>
          </a:p>
        </p:txBody>
      </p:sp>
      <p:sp>
        <p:nvSpPr>
          <p:cNvPr id="11" name="Google Shape;101;p13">
            <a:extLst>
              <a:ext uri="{FF2B5EF4-FFF2-40B4-BE49-F238E27FC236}">
                <a16:creationId xmlns:a16="http://schemas.microsoft.com/office/drawing/2014/main" id="{7B123850-E879-7745-BC69-FED970CB58A9}"/>
              </a:ext>
            </a:extLst>
          </p:cNvPr>
          <p:cNvSpPr txBox="1"/>
          <p:nvPr/>
        </p:nvSpPr>
        <p:spPr>
          <a:xfrm>
            <a:off x="2679402" y="1974106"/>
            <a:ext cx="153087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a:ea typeface="Calibri"/>
                <a:cs typeface="Calibri"/>
                <a:sym typeface="Calibri"/>
              </a:rPr>
              <a:t>All Drives</a:t>
            </a:r>
            <a:endParaRPr sz="2400" b="1" dirty="0">
              <a:solidFill>
                <a:srgbClr val="FF0000"/>
              </a:solidFill>
              <a:latin typeface="Calibri"/>
              <a:ea typeface="Calibri"/>
              <a:cs typeface="Calibri"/>
              <a:sym typeface="Calibri"/>
            </a:endParaRPr>
          </a:p>
        </p:txBody>
      </p:sp>
      <p:sp>
        <p:nvSpPr>
          <p:cNvPr id="13" name="Google Shape;96;p13">
            <a:extLst>
              <a:ext uri="{FF2B5EF4-FFF2-40B4-BE49-F238E27FC236}">
                <a16:creationId xmlns:a16="http://schemas.microsoft.com/office/drawing/2014/main" id="{569DD241-518F-8F46-AE6A-34E80876D3BC}"/>
              </a:ext>
            </a:extLst>
          </p:cNvPr>
          <p:cNvSpPr/>
          <p:nvPr/>
        </p:nvSpPr>
        <p:spPr>
          <a:xfrm>
            <a:off x="116387" y="4517792"/>
            <a:ext cx="3991888" cy="2229852"/>
          </a:xfrm>
          <a:prstGeom prst="rect">
            <a:avLst/>
          </a:prstGeom>
          <a:solidFill>
            <a:srgbClr val="FBE4D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 name="Google Shape;97;p13">
            <a:extLst>
              <a:ext uri="{FF2B5EF4-FFF2-40B4-BE49-F238E27FC236}">
                <a16:creationId xmlns:a16="http://schemas.microsoft.com/office/drawing/2014/main" id="{30AA5D0A-2560-CE4A-B38C-91AD69134962}"/>
              </a:ext>
            </a:extLst>
          </p:cNvPr>
          <p:cNvSpPr/>
          <p:nvPr/>
        </p:nvSpPr>
        <p:spPr>
          <a:xfrm>
            <a:off x="2089797" y="5384791"/>
            <a:ext cx="1397874" cy="900935"/>
          </a:xfrm>
          <a:prstGeom prst="ellipse">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 name="Google Shape;98;p13">
            <a:extLst>
              <a:ext uri="{FF2B5EF4-FFF2-40B4-BE49-F238E27FC236}">
                <a16:creationId xmlns:a16="http://schemas.microsoft.com/office/drawing/2014/main" id="{655DB671-3DA8-B149-8288-4F8B78A39734}"/>
              </a:ext>
            </a:extLst>
          </p:cNvPr>
          <p:cNvSpPr/>
          <p:nvPr/>
        </p:nvSpPr>
        <p:spPr>
          <a:xfrm>
            <a:off x="2439126" y="5254439"/>
            <a:ext cx="1397874" cy="900935"/>
          </a:xfrm>
          <a:prstGeom prst="ellipse">
            <a:avLst/>
          </a:prstGeom>
          <a:solidFill>
            <a:srgbClr val="00B0F0">
              <a:alpha val="40784"/>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 name="Google Shape;99;p13">
            <a:extLst>
              <a:ext uri="{FF2B5EF4-FFF2-40B4-BE49-F238E27FC236}">
                <a16:creationId xmlns:a16="http://schemas.microsoft.com/office/drawing/2014/main" id="{E19F1E77-6C1D-CF40-A056-B5F0A0067705}"/>
              </a:ext>
            </a:extLst>
          </p:cNvPr>
          <p:cNvSpPr txBox="1"/>
          <p:nvPr/>
        </p:nvSpPr>
        <p:spPr>
          <a:xfrm>
            <a:off x="2136366" y="5632718"/>
            <a:ext cx="581015" cy="4312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a:ea typeface="Calibri"/>
                <a:cs typeface="Calibri"/>
                <a:sym typeface="Calibri"/>
              </a:rPr>
              <a:t>A</a:t>
            </a:r>
            <a:endParaRPr sz="2400" b="1" dirty="0">
              <a:solidFill>
                <a:srgbClr val="FF0000"/>
              </a:solidFill>
              <a:latin typeface="Calibri"/>
              <a:ea typeface="Calibri"/>
              <a:cs typeface="Calibri"/>
              <a:sym typeface="Calibri"/>
            </a:endParaRPr>
          </a:p>
        </p:txBody>
      </p:sp>
      <p:sp>
        <p:nvSpPr>
          <p:cNvPr id="17" name="Google Shape;100;p13">
            <a:extLst>
              <a:ext uri="{FF2B5EF4-FFF2-40B4-BE49-F238E27FC236}">
                <a16:creationId xmlns:a16="http://schemas.microsoft.com/office/drawing/2014/main" id="{61C18CBF-01D4-C848-A7B2-E04510A0F7B8}"/>
              </a:ext>
            </a:extLst>
          </p:cNvPr>
          <p:cNvSpPr txBox="1"/>
          <p:nvPr/>
        </p:nvSpPr>
        <p:spPr>
          <a:xfrm>
            <a:off x="3467734" y="5384791"/>
            <a:ext cx="640540" cy="4337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a:ea typeface="Calibri"/>
                <a:cs typeface="Calibri"/>
                <a:sym typeface="Calibri"/>
              </a:rPr>
              <a:t>B</a:t>
            </a:r>
          </a:p>
        </p:txBody>
      </p:sp>
      <p:sp>
        <p:nvSpPr>
          <p:cNvPr id="18" name="Google Shape;101;p13">
            <a:extLst>
              <a:ext uri="{FF2B5EF4-FFF2-40B4-BE49-F238E27FC236}">
                <a16:creationId xmlns:a16="http://schemas.microsoft.com/office/drawing/2014/main" id="{C254AE81-7BEC-E24E-A3FD-EA1283594849}"/>
              </a:ext>
            </a:extLst>
          </p:cNvPr>
          <p:cNvSpPr txBox="1"/>
          <p:nvPr/>
        </p:nvSpPr>
        <p:spPr>
          <a:xfrm>
            <a:off x="2675922" y="4499611"/>
            <a:ext cx="153087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a:ea typeface="Calibri"/>
                <a:cs typeface="Calibri"/>
                <a:sym typeface="Calibri"/>
              </a:rPr>
              <a:t>All Drives</a:t>
            </a:r>
            <a:endParaRPr sz="2400" b="1" dirty="0">
              <a:solidFill>
                <a:srgbClr val="FF0000"/>
              </a:solidFill>
              <a:latin typeface="Calibri"/>
              <a:ea typeface="Calibri"/>
              <a:cs typeface="Calibri"/>
              <a:sym typeface="Calibri"/>
            </a:endParaRPr>
          </a:p>
        </p:txBody>
      </p:sp>
      <p:sp>
        <p:nvSpPr>
          <p:cNvPr id="19" name="TextBox 18">
            <a:extLst>
              <a:ext uri="{FF2B5EF4-FFF2-40B4-BE49-F238E27FC236}">
                <a16:creationId xmlns:a16="http://schemas.microsoft.com/office/drawing/2014/main" id="{6E6E4C8B-2E60-5C46-9FFF-EB63ACF4895B}"/>
              </a:ext>
            </a:extLst>
          </p:cNvPr>
          <p:cNvSpPr txBox="1"/>
          <p:nvPr/>
        </p:nvSpPr>
        <p:spPr>
          <a:xfrm>
            <a:off x="8930917" y="462807"/>
            <a:ext cx="3119984" cy="1384995"/>
          </a:xfrm>
          <a:prstGeom prst="rect">
            <a:avLst/>
          </a:prstGeom>
          <a:noFill/>
        </p:spPr>
        <p:txBody>
          <a:bodyPr wrap="square" rtlCol="0">
            <a:spAutoFit/>
          </a:bodyPr>
          <a:lstStyle/>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       | Damaged  |      |</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|Coffee |  80      |  -   |</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       |  20      |  -   |</a:t>
            </a:r>
          </a:p>
          <a:p>
            <a:r>
              <a:rPr lang="en-US" b="1" dirty="0">
                <a:solidFill>
                  <a:srgbClr val="00B050"/>
                </a:solidFill>
                <a:latin typeface="Menlo" panose="020B0609030804020204" pitchFamily="49" charset="0"/>
                <a:ea typeface="Menlo" panose="020B0609030804020204" pitchFamily="49" charset="0"/>
                <a:cs typeface="Menlo" panose="020B0609030804020204" pitchFamily="49" charset="0"/>
              </a:rPr>
              <a:t>+-------+----------+------+</a:t>
            </a:r>
          </a:p>
        </p:txBody>
      </p:sp>
      <p:sp>
        <p:nvSpPr>
          <p:cNvPr id="20" name="Google Shape;89;p13">
            <a:extLst>
              <a:ext uri="{FF2B5EF4-FFF2-40B4-BE49-F238E27FC236}">
                <a16:creationId xmlns:a16="http://schemas.microsoft.com/office/drawing/2014/main" id="{B62C94EF-0889-7846-B479-937B9CC58C28}"/>
              </a:ext>
            </a:extLst>
          </p:cNvPr>
          <p:cNvSpPr txBox="1"/>
          <p:nvPr/>
        </p:nvSpPr>
        <p:spPr>
          <a:xfrm>
            <a:off x="4116279" y="4617542"/>
            <a:ext cx="3347883" cy="2050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dirty="0">
                <a:solidFill>
                  <a:schemeClr val="dk1"/>
                </a:solidFill>
                <a:latin typeface="Calibri"/>
                <a:cs typeface="Calibri"/>
                <a:sym typeface="Calibri"/>
              </a:rPr>
              <a:t>A = Coffee, B = Damaged, P = Probability</a:t>
            </a:r>
            <a:endParaRPr lang="en-US" sz="1200" dirty="0">
              <a:solidFill>
                <a:schemeClr val="dk1"/>
              </a:solidFill>
              <a:latin typeface="Calibri"/>
              <a:ea typeface="Calibri"/>
              <a:cs typeface="Calibri"/>
              <a:sym typeface="Calibri"/>
            </a:endParaRPr>
          </a:p>
          <a:p>
            <a:pPr lvl="0"/>
            <a:r>
              <a:rPr lang="en-US" sz="1200" b="1" dirty="0">
                <a:solidFill>
                  <a:srgbClr val="00B0F0"/>
                </a:solidFill>
                <a:latin typeface="Calibri"/>
                <a:ea typeface="Calibri"/>
                <a:cs typeface="Calibri"/>
                <a:sym typeface="Calibri"/>
              </a:rPr>
              <a:t>P(A) = 5% = P( </a:t>
            </a:r>
            <a:r>
              <a:rPr lang="en-US" sz="1200" b="1" dirty="0">
                <a:solidFill>
                  <a:srgbClr val="00B0F0"/>
                </a:solidFill>
                <a:latin typeface="Calibri"/>
                <a:cs typeface="Calibri"/>
                <a:sym typeface="Calibri"/>
              </a:rPr>
              <a:t>Coffee )    # </a:t>
            </a:r>
            <a:r>
              <a:rPr lang="en-US" sz="1200" b="1" dirty="0">
                <a:solidFill>
                  <a:srgbClr val="00B0F0"/>
                </a:solidFill>
                <a:latin typeface="Calibri"/>
                <a:ea typeface="Calibri"/>
                <a:cs typeface="Calibri"/>
                <a:sym typeface="Calibri"/>
              </a:rPr>
              <a:t>Yellow</a:t>
            </a: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P(B) = 5% = P( Damaged  )  # Blue</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pPr lvl="0"/>
            <a:r>
              <a:rPr lang="en-US" sz="1200" b="1" dirty="0">
                <a:solidFill>
                  <a:srgbClr val="00B0F0"/>
                </a:solidFill>
                <a:latin typeface="Calibri"/>
                <a:ea typeface="Calibri"/>
                <a:cs typeface="Calibri"/>
                <a:sym typeface="Calibri"/>
              </a:rPr>
              <a:t>P(B|A) = 80% = P( Damaged given that Coffee )</a:t>
            </a:r>
          </a:p>
          <a:p>
            <a:pPr lvl="0"/>
            <a:r>
              <a:rPr lang="en-US" sz="1200" dirty="0">
                <a:solidFill>
                  <a:schemeClr val="dk1"/>
                </a:solidFill>
                <a:latin typeface="Calibri"/>
                <a:ea typeface="Calibri"/>
                <a:cs typeface="Calibri"/>
                <a:sym typeface="Calibri"/>
              </a:rPr>
              <a:t>P(A|B) = 80% = P( Coffee given that Damaged )</a:t>
            </a:r>
          </a:p>
          <a:p>
            <a:pPr marL="0" marR="0" lvl="0" indent="0" algn="l" rtl="0">
              <a:spcBef>
                <a:spcPts val="0"/>
              </a:spcBef>
              <a:spcAft>
                <a:spcPts val="0"/>
              </a:spcAft>
              <a:buNone/>
            </a:pPr>
            <a:endParaRPr lang="en-US" sz="1200" dirty="0">
              <a:solidFill>
                <a:schemeClr val="dk1"/>
              </a:solidFill>
              <a:latin typeface="Calibri"/>
              <a:ea typeface="Calibri"/>
              <a:cs typeface="Calibri"/>
              <a:sym typeface="Calibri"/>
            </a:endParaRPr>
          </a:p>
          <a:p>
            <a:r>
              <a:rPr lang="en-US" sz="1200" dirty="0">
                <a:solidFill>
                  <a:schemeClr val="dk1"/>
                </a:solidFill>
                <a:latin typeface="Calibri"/>
                <a:ea typeface="Calibri"/>
                <a:cs typeface="Calibri"/>
                <a:sym typeface="Calibri"/>
              </a:rPr>
              <a:t>Intersection:</a:t>
            </a: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P(A &amp; B) = 4% = P(Coffee &amp; Damaged)  # Green</a:t>
            </a: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P(A|B)*P(B) = 80%*5% = 4%</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b="1" dirty="0">
                <a:solidFill>
                  <a:srgbClr val="00B0F0"/>
                </a:solidFill>
                <a:latin typeface="Calibri"/>
                <a:ea typeface="Calibri"/>
                <a:cs typeface="Calibri"/>
                <a:sym typeface="Calibri"/>
              </a:rPr>
              <a:t>P(B|A)*P(A) = 80%*5% = 4%</a:t>
            </a:r>
          </a:p>
        </p:txBody>
      </p:sp>
      <p:sp>
        <p:nvSpPr>
          <p:cNvPr id="4" name="TextBox 3">
            <a:extLst>
              <a:ext uri="{FF2B5EF4-FFF2-40B4-BE49-F238E27FC236}">
                <a16:creationId xmlns:a16="http://schemas.microsoft.com/office/drawing/2014/main" id="{39A90BC2-B4D8-E240-A189-C3C7F0FC7086}"/>
              </a:ext>
            </a:extLst>
          </p:cNvPr>
          <p:cNvSpPr txBox="1"/>
          <p:nvPr/>
        </p:nvSpPr>
        <p:spPr>
          <a:xfrm>
            <a:off x="8930917" y="2068519"/>
            <a:ext cx="3245613" cy="2123658"/>
          </a:xfrm>
          <a:prstGeom prst="rect">
            <a:avLst/>
          </a:prstGeom>
          <a:noFill/>
        </p:spPr>
        <p:txBody>
          <a:bodyPr wrap="square" rtlCol="0">
            <a:spAutoFit/>
          </a:bodyPr>
          <a:lstStyle/>
          <a:p>
            <a:r>
              <a:rPr lang="en-US" sz="1200" dirty="0"/>
              <a:t>Possible approach to calculating P(B|A):</a:t>
            </a:r>
          </a:p>
          <a:p>
            <a:endParaRPr lang="en-US" sz="1200" dirty="0"/>
          </a:p>
          <a:p>
            <a:pPr marL="171450" indent="-171450">
              <a:buFont typeface="Arial" panose="020B0604020202020204" pitchFamily="34" charset="0"/>
              <a:buChar char="•"/>
            </a:pPr>
            <a:r>
              <a:rPr lang="en-US" sz="1200" dirty="0"/>
              <a:t>We fix P(A|B)=0.8 and P(B) = 0.05.</a:t>
            </a:r>
          </a:p>
          <a:p>
            <a:pPr marL="171450" indent="-171450">
              <a:buFont typeface="Arial" panose="020B0604020202020204" pitchFamily="34" charset="0"/>
              <a:buChar char="•"/>
            </a:pPr>
            <a:r>
              <a:rPr lang="en-US" sz="1200" dirty="0"/>
              <a:t>Then we use Bayes formula to </a:t>
            </a:r>
            <a:br>
              <a:rPr lang="en-US" sz="1200" dirty="0"/>
            </a:br>
            <a:r>
              <a:rPr lang="en-US" sz="1200" dirty="0"/>
              <a:t>express P(B|A) as function of P(A).</a:t>
            </a:r>
          </a:p>
          <a:p>
            <a:pPr marL="171450" indent="-171450">
              <a:buFont typeface="Arial" panose="020B0604020202020204" pitchFamily="34" charset="0"/>
              <a:buChar char="•"/>
            </a:pPr>
            <a:r>
              <a:rPr lang="en-US" sz="1200" dirty="0"/>
              <a:t>Then presuming that all values of P(A) </a:t>
            </a:r>
            <a:br>
              <a:rPr lang="en-US" sz="1200" dirty="0"/>
            </a:br>
            <a:r>
              <a:rPr lang="en-US" sz="1200" dirty="0"/>
              <a:t>are equally possible (flat prior), </a:t>
            </a:r>
            <a:br>
              <a:rPr lang="en-US" sz="1200" dirty="0"/>
            </a:br>
            <a:r>
              <a:rPr lang="en-US" sz="1200" dirty="0"/>
              <a:t>we calculate average P(B|A).</a:t>
            </a:r>
          </a:p>
          <a:p>
            <a:pPr marL="171450" indent="-171450">
              <a:buFont typeface="Arial" panose="020B0604020202020204" pitchFamily="34" charset="0"/>
              <a:buChar char="•"/>
            </a:pPr>
            <a:r>
              <a:rPr lang="en-US" sz="1200" dirty="0"/>
              <a:t>Alternatively we use some reasonable guess of the prior (not flat) – to get better posterior.</a:t>
            </a:r>
          </a:p>
        </p:txBody>
      </p:sp>
    </p:spTree>
    <p:extLst>
      <p:ext uri="{BB962C8B-B14F-4D97-AF65-F5344CB8AC3E}">
        <p14:creationId xmlns:p14="http://schemas.microsoft.com/office/powerpoint/2010/main" val="4180917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0212EB-D5F5-7C42-9867-3F4106A76AC3}"/>
              </a:ext>
            </a:extLst>
          </p:cNvPr>
          <p:cNvSpPr txBox="1"/>
          <p:nvPr/>
        </p:nvSpPr>
        <p:spPr>
          <a:xfrm>
            <a:off x="0" y="37572"/>
            <a:ext cx="4572000" cy="523220"/>
          </a:xfrm>
          <a:prstGeom prst="rect">
            <a:avLst/>
          </a:prstGeom>
          <a:noFill/>
        </p:spPr>
        <p:txBody>
          <a:bodyPr wrap="square" rtlCol="0">
            <a:spAutoFit/>
          </a:bodyPr>
          <a:lstStyle/>
          <a:p>
            <a:r>
              <a:rPr lang="en-US" sz="2800" b="1" dirty="0"/>
              <a:t>Bayesian vs Frequentist</a:t>
            </a:r>
          </a:p>
        </p:txBody>
      </p:sp>
      <p:sp>
        <p:nvSpPr>
          <p:cNvPr id="11" name="TextBox 10">
            <a:extLst>
              <a:ext uri="{FF2B5EF4-FFF2-40B4-BE49-F238E27FC236}">
                <a16:creationId xmlns:a16="http://schemas.microsoft.com/office/drawing/2014/main" id="{2A85AADB-CA8B-934D-84A1-D6DA208D498F}"/>
              </a:ext>
            </a:extLst>
          </p:cNvPr>
          <p:cNvSpPr txBox="1"/>
          <p:nvPr/>
        </p:nvSpPr>
        <p:spPr>
          <a:xfrm>
            <a:off x="0" y="778920"/>
            <a:ext cx="6591300" cy="646331"/>
          </a:xfrm>
          <a:prstGeom prst="rect">
            <a:avLst/>
          </a:prstGeom>
          <a:noFill/>
        </p:spPr>
        <p:txBody>
          <a:bodyPr wrap="square" rtlCol="0">
            <a:spAutoFit/>
          </a:bodyPr>
          <a:lstStyle/>
          <a:p>
            <a:r>
              <a:rPr lang="en-US" dirty="0"/>
              <a:t>Jake </a:t>
            </a:r>
            <a:r>
              <a:rPr lang="en-US" dirty="0" err="1"/>
              <a:t>VanderPlas</a:t>
            </a:r>
            <a:r>
              <a:rPr lang="en-US" dirty="0"/>
              <a:t> (26 min lecture – and his blog) </a:t>
            </a:r>
          </a:p>
          <a:p>
            <a:r>
              <a:rPr lang="en-US" sz="1100" dirty="0"/>
              <a:t>  - </a:t>
            </a:r>
            <a:r>
              <a:rPr lang="en-US" sz="1100" dirty="0">
                <a:hlinkClick r:id="rId2"/>
              </a:rPr>
              <a:t>https://www.youtube.com/watch?v=KhAUfqhLakw</a:t>
            </a:r>
            <a:r>
              <a:rPr lang="en-US" sz="1100" dirty="0"/>
              <a:t> </a:t>
            </a:r>
          </a:p>
          <a:p>
            <a:r>
              <a:rPr lang="en-US" sz="1100" dirty="0"/>
              <a:t>  - </a:t>
            </a:r>
            <a:r>
              <a:rPr lang="en-US" sz="1100" dirty="0">
                <a:hlinkClick r:id="rId3"/>
              </a:rPr>
              <a:t>http://jakevdp.github.io/blog/2014/06/12/frequentism-and-bayesianism-3-confidence-credibility/</a:t>
            </a:r>
            <a:r>
              <a:rPr lang="en-US" sz="1100" dirty="0"/>
              <a:t> </a:t>
            </a:r>
          </a:p>
        </p:txBody>
      </p:sp>
      <p:pic>
        <p:nvPicPr>
          <p:cNvPr id="12" name="Picture 11">
            <a:extLst>
              <a:ext uri="{FF2B5EF4-FFF2-40B4-BE49-F238E27FC236}">
                <a16:creationId xmlns:a16="http://schemas.microsoft.com/office/drawing/2014/main" id="{7BC1EEDA-D36B-3745-8521-9723E046CF6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9070" y="4407378"/>
            <a:ext cx="3243065" cy="2347764"/>
          </a:xfrm>
          <a:prstGeom prst="rect">
            <a:avLst/>
          </a:prstGeom>
        </p:spPr>
      </p:pic>
      <p:pic>
        <p:nvPicPr>
          <p:cNvPr id="13" name="Picture 12">
            <a:extLst>
              <a:ext uri="{FF2B5EF4-FFF2-40B4-BE49-F238E27FC236}">
                <a16:creationId xmlns:a16="http://schemas.microsoft.com/office/drawing/2014/main" id="{756ED8DC-2BE1-094A-8A81-44CA1481AF23}"/>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101534" y="4407378"/>
            <a:ext cx="3156438" cy="2347764"/>
          </a:xfrm>
          <a:prstGeom prst="rect">
            <a:avLst/>
          </a:prstGeom>
        </p:spPr>
      </p:pic>
      <p:pic>
        <p:nvPicPr>
          <p:cNvPr id="14" name="Picture 13">
            <a:extLst>
              <a:ext uri="{FF2B5EF4-FFF2-40B4-BE49-F238E27FC236}">
                <a16:creationId xmlns:a16="http://schemas.microsoft.com/office/drawing/2014/main" id="{6CFCE086-5AD0-8344-AE93-F843BE43AD5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679015" y="4407378"/>
            <a:ext cx="3059546" cy="2347764"/>
          </a:xfrm>
          <a:prstGeom prst="rect">
            <a:avLst/>
          </a:prstGeom>
        </p:spPr>
      </p:pic>
      <p:sp>
        <p:nvSpPr>
          <p:cNvPr id="2" name="TextBox 1">
            <a:extLst>
              <a:ext uri="{FF2B5EF4-FFF2-40B4-BE49-F238E27FC236}">
                <a16:creationId xmlns:a16="http://schemas.microsoft.com/office/drawing/2014/main" id="{1B7E5E53-FD25-1743-9C2C-515C3CCE6CCD}"/>
              </a:ext>
            </a:extLst>
          </p:cNvPr>
          <p:cNvSpPr txBox="1"/>
          <p:nvPr/>
        </p:nvSpPr>
        <p:spPr>
          <a:xfrm>
            <a:off x="987858" y="3994984"/>
            <a:ext cx="1338363" cy="307777"/>
          </a:xfrm>
          <a:prstGeom prst="rect">
            <a:avLst/>
          </a:prstGeom>
          <a:noFill/>
        </p:spPr>
        <p:txBody>
          <a:bodyPr wrap="square" rtlCol="0">
            <a:spAutoFit/>
          </a:bodyPr>
          <a:lstStyle/>
          <a:p>
            <a:r>
              <a:rPr lang="en-US" b="1" dirty="0">
                <a:solidFill>
                  <a:srgbClr val="FF0000"/>
                </a:solidFill>
              </a:rPr>
              <a:t>Observations</a:t>
            </a:r>
          </a:p>
        </p:txBody>
      </p:sp>
      <p:sp>
        <p:nvSpPr>
          <p:cNvPr id="3" name="TextBox 2">
            <a:extLst>
              <a:ext uri="{FF2B5EF4-FFF2-40B4-BE49-F238E27FC236}">
                <a16:creationId xmlns:a16="http://schemas.microsoft.com/office/drawing/2014/main" id="{650AEA09-D359-3F4C-ADEB-940C7824EFEA}"/>
              </a:ext>
            </a:extLst>
          </p:cNvPr>
          <p:cNvSpPr txBox="1"/>
          <p:nvPr/>
        </p:nvSpPr>
        <p:spPr>
          <a:xfrm>
            <a:off x="0" y="1520268"/>
            <a:ext cx="7257972" cy="2246769"/>
          </a:xfrm>
          <a:prstGeom prst="rect">
            <a:avLst/>
          </a:prstGeom>
          <a:noFill/>
        </p:spPr>
        <p:txBody>
          <a:bodyPr wrap="square" rtlCol="0">
            <a:spAutoFit/>
          </a:bodyPr>
          <a:lstStyle/>
          <a:p>
            <a:r>
              <a:rPr lang="en-US" b="1" dirty="0">
                <a:solidFill>
                  <a:srgbClr val="00B050"/>
                </a:solidFill>
              </a:rPr>
              <a:t>Example - truncated exponential.</a:t>
            </a:r>
            <a:br>
              <a:rPr lang="en-US" dirty="0"/>
            </a:br>
            <a:r>
              <a:rPr lang="en-US" dirty="0"/>
              <a:t>You observe times of failures of something.</a:t>
            </a:r>
          </a:p>
          <a:p>
            <a:r>
              <a:rPr lang="en-US" dirty="0"/>
              <a:t>For time "</a:t>
            </a:r>
            <a:r>
              <a:rPr lang="el-GR" dirty="0"/>
              <a:t>θ</a:t>
            </a:r>
            <a:r>
              <a:rPr lang="en-US" dirty="0"/>
              <a:t>" there were no failures because the "device" is protected. </a:t>
            </a:r>
          </a:p>
          <a:p>
            <a:r>
              <a:rPr lang="en-US" dirty="0" err="1"/>
              <a:t>SUppose</a:t>
            </a:r>
            <a:r>
              <a:rPr lang="en-US" dirty="0"/>
              <a:t> you have three times of failure – {10,12,15}</a:t>
            </a:r>
          </a:p>
          <a:p>
            <a:r>
              <a:rPr lang="en-US" dirty="0"/>
              <a:t>You need to estimate value of "</a:t>
            </a:r>
            <a:r>
              <a:rPr lang="el-GR" dirty="0"/>
              <a:t>θ</a:t>
            </a:r>
            <a:r>
              <a:rPr lang="en-US" dirty="0"/>
              <a:t>".</a:t>
            </a:r>
          </a:p>
          <a:p>
            <a:r>
              <a:rPr lang="en-US" dirty="0"/>
              <a:t>Naturally it should be less than smallest data point, that it &lt; 10.</a:t>
            </a:r>
          </a:p>
          <a:p>
            <a:r>
              <a:rPr lang="en-US" dirty="0"/>
              <a:t>Frequentist approach just "averages" the observed values, </a:t>
            </a:r>
          </a:p>
          <a:p>
            <a:r>
              <a:rPr lang="en-US" dirty="0"/>
              <a:t>and gives range 10.2 - 12.2, which is wrong.</a:t>
            </a:r>
          </a:p>
          <a:p>
            <a:endParaRPr lang="en-US" dirty="0"/>
          </a:p>
          <a:p>
            <a:r>
              <a:rPr lang="en-US" dirty="0"/>
              <a:t>Bayesian approach with subjective flat prior gives interval 9.0 - 10.0 min, which is correct.</a:t>
            </a:r>
          </a:p>
        </p:txBody>
      </p:sp>
      <p:pic>
        <p:nvPicPr>
          <p:cNvPr id="5" name="Picture 4">
            <a:extLst>
              <a:ext uri="{FF2B5EF4-FFF2-40B4-BE49-F238E27FC236}">
                <a16:creationId xmlns:a16="http://schemas.microsoft.com/office/drawing/2014/main" id="{6FE4EB9A-6EB9-2542-835F-97BCA447F23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478248" y="102359"/>
            <a:ext cx="4621671" cy="2558779"/>
          </a:xfrm>
          <a:prstGeom prst="rect">
            <a:avLst/>
          </a:prstGeom>
        </p:spPr>
      </p:pic>
      <p:sp>
        <p:nvSpPr>
          <p:cNvPr id="10" name="TextBox 9">
            <a:extLst>
              <a:ext uri="{FF2B5EF4-FFF2-40B4-BE49-F238E27FC236}">
                <a16:creationId xmlns:a16="http://schemas.microsoft.com/office/drawing/2014/main" id="{8D69AEEA-F894-8445-A7AF-678B66CA726E}"/>
              </a:ext>
            </a:extLst>
          </p:cNvPr>
          <p:cNvSpPr txBox="1"/>
          <p:nvPr/>
        </p:nvSpPr>
        <p:spPr>
          <a:xfrm>
            <a:off x="5010571" y="3994983"/>
            <a:ext cx="1338363" cy="307777"/>
          </a:xfrm>
          <a:prstGeom prst="rect">
            <a:avLst/>
          </a:prstGeom>
          <a:noFill/>
        </p:spPr>
        <p:txBody>
          <a:bodyPr wrap="square" rtlCol="0">
            <a:spAutoFit/>
          </a:bodyPr>
          <a:lstStyle/>
          <a:p>
            <a:r>
              <a:rPr lang="en-US" b="1" dirty="0">
                <a:solidFill>
                  <a:srgbClr val="FF0000"/>
                </a:solidFill>
              </a:rPr>
              <a:t>Frequentist</a:t>
            </a:r>
          </a:p>
        </p:txBody>
      </p:sp>
      <p:sp>
        <p:nvSpPr>
          <p:cNvPr id="15" name="TextBox 14">
            <a:extLst>
              <a:ext uri="{FF2B5EF4-FFF2-40B4-BE49-F238E27FC236}">
                <a16:creationId xmlns:a16="http://schemas.microsoft.com/office/drawing/2014/main" id="{875BB597-953E-9E44-8B87-FA12DE7218C4}"/>
              </a:ext>
            </a:extLst>
          </p:cNvPr>
          <p:cNvSpPr txBox="1"/>
          <p:nvPr/>
        </p:nvSpPr>
        <p:spPr>
          <a:xfrm>
            <a:off x="8256653" y="3994984"/>
            <a:ext cx="1338363" cy="307777"/>
          </a:xfrm>
          <a:prstGeom prst="rect">
            <a:avLst/>
          </a:prstGeom>
          <a:noFill/>
        </p:spPr>
        <p:txBody>
          <a:bodyPr wrap="square" rtlCol="0">
            <a:spAutoFit/>
          </a:bodyPr>
          <a:lstStyle/>
          <a:p>
            <a:r>
              <a:rPr lang="en-US" b="1" dirty="0" err="1">
                <a:solidFill>
                  <a:srgbClr val="FF0000"/>
                </a:solidFill>
              </a:rPr>
              <a:t>Bayessian</a:t>
            </a:r>
            <a:endParaRPr lang="en-US" b="1" dirty="0">
              <a:solidFill>
                <a:srgbClr val="FF0000"/>
              </a:solidFill>
            </a:endParaRPr>
          </a:p>
        </p:txBody>
      </p:sp>
    </p:spTree>
    <p:extLst>
      <p:ext uri="{BB962C8B-B14F-4D97-AF65-F5344CB8AC3E}">
        <p14:creationId xmlns:p14="http://schemas.microsoft.com/office/powerpoint/2010/main" val="2728897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FB964B-A29C-1649-A2C4-81BC78C24A50}"/>
              </a:ext>
            </a:extLst>
          </p:cNvPr>
          <p:cNvSpPr txBox="1"/>
          <p:nvPr/>
        </p:nvSpPr>
        <p:spPr>
          <a:xfrm>
            <a:off x="0" y="58846"/>
            <a:ext cx="5579165" cy="6401753"/>
          </a:xfrm>
          <a:prstGeom prst="rect">
            <a:avLst/>
          </a:prstGeom>
          <a:noFill/>
        </p:spPr>
        <p:txBody>
          <a:bodyPr wrap="square" rtlCol="0">
            <a:spAutoFit/>
          </a:bodyPr>
          <a:lstStyle/>
          <a:p>
            <a:r>
              <a:rPr lang="en-US" sz="2000" b="1" dirty="0"/>
              <a:t>Bayesian vs Frequentist</a:t>
            </a:r>
          </a:p>
          <a:p>
            <a:r>
              <a:rPr lang="en-US" sz="2000" b="1" dirty="0"/>
              <a:t>Survivorship Bias in World War 2</a:t>
            </a:r>
          </a:p>
          <a:p>
            <a:endParaRPr lang="en-US" dirty="0"/>
          </a:p>
          <a:p>
            <a:r>
              <a:rPr lang="en-US" dirty="0"/>
              <a:t>During World War II the US military's concluded that the most-hit areas of the plane needed additional armor.</a:t>
            </a:r>
          </a:p>
          <a:p>
            <a:endParaRPr lang="en-US" sz="800" dirty="0"/>
          </a:p>
          <a:p>
            <a:r>
              <a:rPr lang="en-US" dirty="0"/>
              <a:t>But statistician Abraham Wald (Statistical Research Group (SRG) - Military Panel at Columbia University) has recommended adding armor to the areas that showed the least damage. His reasoning was that the sample didn't include the planes which were shot down.</a:t>
            </a:r>
          </a:p>
          <a:p>
            <a:endParaRPr lang="en-US" sz="800" dirty="0"/>
          </a:p>
          <a:p>
            <a:r>
              <a:rPr lang="en-US" dirty="0"/>
              <a:t>This is a very good example demonstrating that it is dangerous to use data "as is" to create a model, because the data may be biased to start with, and it can easily lead to creating a biased model.</a:t>
            </a:r>
            <a:br>
              <a:rPr lang="en-US" dirty="0"/>
            </a:br>
            <a:br>
              <a:rPr lang="en-US" sz="800" dirty="0"/>
            </a:br>
            <a:r>
              <a:rPr lang="en-US" dirty="0"/>
              <a:t>Problem occur when we have:</a:t>
            </a:r>
            <a:br>
              <a:rPr lang="en-US" dirty="0"/>
            </a:br>
            <a:r>
              <a:rPr lang="en-US" dirty="0"/>
              <a:t> - under-represented features (missing data)</a:t>
            </a:r>
            <a:br>
              <a:rPr lang="en-US" dirty="0"/>
            </a:br>
            <a:r>
              <a:rPr lang="en-US" dirty="0"/>
              <a:t> - over-represented features,</a:t>
            </a:r>
            <a:br>
              <a:rPr lang="en-US" dirty="0"/>
            </a:br>
            <a:r>
              <a:rPr lang="en-US" dirty="0"/>
              <a:t> - "target leakage" effect.</a:t>
            </a:r>
            <a:br>
              <a:rPr lang="en-US" dirty="0"/>
            </a:br>
            <a:br>
              <a:rPr lang="en-US" sz="800" dirty="0"/>
            </a:br>
            <a:r>
              <a:rPr lang="en-US" dirty="0"/>
              <a:t>Survivorship bias:</a:t>
            </a:r>
            <a:br>
              <a:rPr lang="en-US" dirty="0"/>
            </a:br>
            <a:r>
              <a:rPr lang="en-US" dirty="0"/>
              <a:t> - </a:t>
            </a:r>
            <a:r>
              <a:rPr lang="en-US" dirty="0">
                <a:hlinkClick r:id="rId2"/>
              </a:rPr>
              <a:t>https://www.youtube.com/watch?v=B3YQJ5DwTzM</a:t>
            </a:r>
            <a:r>
              <a:rPr lang="en-US" dirty="0"/>
              <a:t> </a:t>
            </a:r>
            <a:br>
              <a:rPr lang="en-US" dirty="0"/>
            </a:br>
            <a:br>
              <a:rPr lang="en-US" sz="800" dirty="0"/>
            </a:br>
            <a:r>
              <a:rPr lang="en-US" dirty="0"/>
              <a:t>Gender Bias:</a:t>
            </a:r>
            <a:br>
              <a:rPr lang="en-US" dirty="0"/>
            </a:br>
            <a:r>
              <a:rPr lang="en-US" dirty="0"/>
              <a:t> - </a:t>
            </a:r>
            <a:r>
              <a:rPr lang="en-US" dirty="0">
                <a:hlinkClick r:id="rId3"/>
              </a:rPr>
              <a:t>https://www.youtube.com/watch?v=p60-Jdq754A</a:t>
            </a:r>
            <a:r>
              <a:rPr lang="en-US" dirty="0"/>
              <a:t> </a:t>
            </a:r>
            <a:br>
              <a:rPr lang="en-US" dirty="0"/>
            </a:br>
            <a:br>
              <a:rPr lang="en-US" sz="800" dirty="0"/>
            </a:br>
            <a:r>
              <a:rPr lang="en-US" dirty="0"/>
              <a:t>Bias in criminal justice:</a:t>
            </a:r>
            <a:br>
              <a:rPr lang="en-US" dirty="0"/>
            </a:br>
            <a:r>
              <a:rPr lang="en-US" dirty="0"/>
              <a:t> - </a:t>
            </a:r>
            <a:r>
              <a:rPr lang="en-US" dirty="0">
                <a:hlinkClick r:id="rId4"/>
              </a:rPr>
              <a:t>https://www.youtube.com/watch?v=Gi4YeRqfb24</a:t>
            </a:r>
            <a:r>
              <a:rPr lang="en-US" dirty="0"/>
              <a:t> </a:t>
            </a:r>
            <a:br>
              <a:rPr lang="en-US" dirty="0"/>
            </a:br>
            <a:br>
              <a:rPr lang="en-US" sz="800" dirty="0"/>
            </a:br>
            <a:r>
              <a:rPr lang="en-US" dirty="0"/>
              <a:t>Target Leakage:</a:t>
            </a:r>
            <a:br>
              <a:rPr lang="en-US" dirty="0"/>
            </a:br>
            <a:r>
              <a:rPr lang="en-US" dirty="0"/>
              <a:t> - </a:t>
            </a:r>
            <a:r>
              <a:rPr lang="en-US" dirty="0">
                <a:hlinkClick r:id="rId5"/>
              </a:rPr>
              <a:t>https://www.youtube.com/watch?v=y8qaI5mpJeA</a:t>
            </a:r>
            <a:r>
              <a:rPr lang="en-US" dirty="0"/>
              <a:t> </a:t>
            </a:r>
          </a:p>
        </p:txBody>
      </p:sp>
      <p:pic>
        <p:nvPicPr>
          <p:cNvPr id="6" name="Picture 5">
            <a:extLst>
              <a:ext uri="{FF2B5EF4-FFF2-40B4-BE49-F238E27FC236}">
                <a16:creationId xmlns:a16="http://schemas.microsoft.com/office/drawing/2014/main" id="{EA27DDEE-0422-6E4F-AC95-3AFA579C3DB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617056" y="225286"/>
            <a:ext cx="5429170" cy="3419062"/>
          </a:xfrm>
          <a:prstGeom prst="rect">
            <a:avLst/>
          </a:prstGeom>
        </p:spPr>
      </p:pic>
      <p:sp>
        <p:nvSpPr>
          <p:cNvPr id="2" name="TextBox 1">
            <a:extLst>
              <a:ext uri="{FF2B5EF4-FFF2-40B4-BE49-F238E27FC236}">
                <a16:creationId xmlns:a16="http://schemas.microsoft.com/office/drawing/2014/main" id="{07789739-19F1-2B48-92A1-6C60983C6616}"/>
              </a:ext>
            </a:extLst>
          </p:cNvPr>
          <p:cNvSpPr txBox="1"/>
          <p:nvPr/>
        </p:nvSpPr>
        <p:spPr>
          <a:xfrm>
            <a:off x="5254388" y="3987018"/>
            <a:ext cx="6791838" cy="2246769"/>
          </a:xfrm>
          <a:prstGeom prst="rect">
            <a:avLst/>
          </a:prstGeom>
          <a:noFill/>
        </p:spPr>
        <p:txBody>
          <a:bodyPr wrap="square" rtlCol="0">
            <a:spAutoFit/>
          </a:bodyPr>
          <a:lstStyle/>
          <a:p>
            <a:pPr marL="285750" indent="-285750">
              <a:buFont typeface="Arial" panose="020B0604020202020204" pitchFamily="34" charset="0"/>
              <a:buChar char="•"/>
            </a:pPr>
            <a:r>
              <a:rPr lang="en-US" b="1" dirty="0">
                <a:solidFill>
                  <a:srgbClr val="0070C0"/>
                </a:solidFill>
              </a:rPr>
              <a:t>Data on killed (downed) aircrafts was unobservable</a:t>
            </a:r>
            <a:r>
              <a:rPr lang="en-US" dirty="0"/>
              <a:t>. Without such data, Wald set to work on the problem of estimating the probability that an aircraft that has sustained a fixed number of hits will survive an additional hit.</a:t>
            </a:r>
          </a:p>
          <a:p>
            <a:pPr marL="285750" indent="-285750">
              <a:buFont typeface="Arial" panose="020B0604020202020204" pitchFamily="34" charset="0"/>
              <a:buChar char="•"/>
            </a:pPr>
            <a:r>
              <a:rPr lang="en-US" dirty="0"/>
              <a:t>He also attempted to estimate the survival probability of an aircraft sustaining a hit to one of various portions of the body, with different failure rates (e.g.. a hit to the nose is more lethal than a hit to the middle of the fuselage).</a:t>
            </a:r>
          </a:p>
          <a:p>
            <a:pPr marL="285750" indent="-285750">
              <a:buFont typeface="Arial" panose="020B0604020202020204" pitchFamily="34" charset="0"/>
              <a:buChar char="•"/>
            </a:pPr>
            <a:r>
              <a:rPr lang="en-US" dirty="0"/>
              <a:t>The work was written as a set of 8 memoranda. Very good description is here:</a:t>
            </a:r>
            <a:br>
              <a:rPr lang="en-US" dirty="0"/>
            </a:br>
            <a:r>
              <a:rPr lang="en-US" dirty="0"/>
              <a:t>   - </a:t>
            </a:r>
            <a:r>
              <a:rPr lang="en-US" dirty="0">
                <a:hlinkClick r:id="rId7"/>
              </a:rPr>
              <a:t>https://people.ucsc.edu/~msmangel/Wald.pdf</a:t>
            </a:r>
            <a:r>
              <a:rPr lang="en-US" dirty="0"/>
              <a:t> </a:t>
            </a:r>
          </a:p>
          <a:p>
            <a:pPr marL="285750" indent="-285750">
              <a:buFont typeface="Arial" panose="020B0604020202020204" pitchFamily="34" charset="0"/>
              <a:buChar char="•"/>
            </a:pPr>
            <a:r>
              <a:rPr lang="en-US" dirty="0"/>
              <a:t>Also here is a 30-min podcast  </a:t>
            </a:r>
            <a:r>
              <a:rPr lang="en-US" dirty="0">
                <a:hlinkClick r:id="rId8"/>
              </a:rPr>
              <a:t>https://youarenotsosmart.com/2016/01/02/yanss-065-survivorship-bias-rebroadcast/</a:t>
            </a:r>
            <a:r>
              <a:rPr lang="en-US" dirty="0"/>
              <a:t> </a:t>
            </a:r>
          </a:p>
        </p:txBody>
      </p:sp>
    </p:spTree>
    <p:extLst>
      <p:ext uri="{BB962C8B-B14F-4D97-AF65-F5344CB8AC3E}">
        <p14:creationId xmlns:p14="http://schemas.microsoft.com/office/powerpoint/2010/main" val="37746252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FEE87B2-5B9C-5C4C-93EC-F7473021FFC2}"/>
              </a:ext>
            </a:extLst>
          </p:cNvPr>
          <p:cNvSpPr txBox="1"/>
          <p:nvPr/>
        </p:nvSpPr>
        <p:spPr>
          <a:xfrm>
            <a:off x="0" y="8445"/>
            <a:ext cx="3991233" cy="523220"/>
          </a:xfrm>
          <a:prstGeom prst="rect">
            <a:avLst/>
          </a:prstGeom>
          <a:noFill/>
        </p:spPr>
        <p:txBody>
          <a:bodyPr wrap="square" rtlCol="0">
            <a:spAutoFit/>
          </a:bodyPr>
          <a:lstStyle/>
          <a:p>
            <a:r>
              <a:rPr lang="en-US" sz="2800" b="1" dirty="0"/>
              <a:t>Tools and Libraries</a:t>
            </a:r>
          </a:p>
        </p:txBody>
      </p:sp>
      <p:sp>
        <p:nvSpPr>
          <p:cNvPr id="5" name="TextBox 4">
            <a:extLst>
              <a:ext uri="{FF2B5EF4-FFF2-40B4-BE49-F238E27FC236}">
                <a16:creationId xmlns:a16="http://schemas.microsoft.com/office/drawing/2014/main" id="{A8E7B846-443F-764F-8F5D-80476415DB61}"/>
              </a:ext>
            </a:extLst>
          </p:cNvPr>
          <p:cNvSpPr txBox="1"/>
          <p:nvPr/>
        </p:nvSpPr>
        <p:spPr>
          <a:xfrm>
            <a:off x="3002691" y="803518"/>
            <a:ext cx="8872152" cy="4616648"/>
          </a:xfrm>
          <a:prstGeom prst="rect">
            <a:avLst/>
          </a:prstGeom>
          <a:noFill/>
        </p:spPr>
        <p:txBody>
          <a:bodyPr wrap="square" rtlCol="0">
            <a:spAutoFit/>
          </a:bodyPr>
          <a:lstStyle/>
          <a:p>
            <a:pPr marL="285750" indent="-285750">
              <a:buFont typeface="Arial" panose="020B0604020202020204" pitchFamily="34" charset="0"/>
              <a:buChar char="•"/>
            </a:pPr>
            <a:r>
              <a:rPr lang="en-US" dirty="0"/>
              <a:t>Scikit-learn </a:t>
            </a:r>
            <a:br>
              <a:rPr lang="en-US" dirty="0"/>
            </a:br>
            <a:r>
              <a:rPr lang="en-US" dirty="0"/>
              <a:t>- </a:t>
            </a:r>
            <a:r>
              <a:rPr lang="en-US" dirty="0">
                <a:hlinkClick r:id="rId2"/>
              </a:rPr>
              <a:t>https://scikit-learn.org/stable/modules/naive_bayes.html</a:t>
            </a:r>
            <a:r>
              <a:rPr lang="en-US" dirty="0"/>
              <a:t> -</a:t>
            </a:r>
            <a:br>
              <a:rPr lang="en-US" dirty="0"/>
            </a:br>
            <a:r>
              <a:rPr lang="en-US" dirty="0"/>
              <a:t>- </a:t>
            </a:r>
            <a:r>
              <a:rPr lang="en-US" dirty="0">
                <a:hlinkClick r:id="rId3"/>
              </a:rPr>
              <a:t>https://scikit-learn.org/stable/modules/generated/sklearn.naive_bayes.GaussianNB.html</a:t>
            </a:r>
            <a:r>
              <a:rPr lang="en-US" dirty="0"/>
              <a:t> - </a:t>
            </a:r>
            <a:br>
              <a:rPr lang="en-US" dirty="0"/>
            </a:br>
            <a:r>
              <a:rPr lang="en-US" dirty="0"/>
              <a:t>- </a:t>
            </a:r>
            <a:r>
              <a:rPr lang="en-US" dirty="0">
                <a:hlinkClick r:id="rId4"/>
              </a:rPr>
              <a:t>https://scikit-learn.org/stable/modules/generated/sklearn.naive_bayes.MultinomialNB.html</a:t>
            </a:r>
            <a:r>
              <a:rPr lang="en-US" dirty="0"/>
              <a:t> - </a:t>
            </a:r>
            <a:br>
              <a:rPr lang="en-US" dirty="0"/>
            </a:br>
            <a:r>
              <a:rPr lang="en-US" dirty="0"/>
              <a:t>- </a:t>
            </a:r>
            <a:r>
              <a:rPr lang="en-US" dirty="0">
                <a:hlinkClick r:id="rId5"/>
              </a:rPr>
              <a:t>https://scikit-learn.org/stable/modules/linear_model.html#bayesian-regression</a:t>
            </a:r>
            <a:r>
              <a:rPr lang="en-US" dirty="0"/>
              <a:t> - , etc.</a:t>
            </a:r>
          </a:p>
          <a:p>
            <a:pPr marL="285750" indent="-285750">
              <a:buFont typeface="Arial" panose="020B0604020202020204" pitchFamily="34" charset="0"/>
              <a:buChar char="•"/>
            </a:pPr>
            <a:r>
              <a:rPr lang="en-US" dirty="0" err="1"/>
              <a:t>PyStan</a:t>
            </a:r>
            <a:r>
              <a:rPr lang="en-US" dirty="0"/>
              <a:t> - </a:t>
            </a:r>
            <a:r>
              <a:rPr lang="en-US" dirty="0" err="1"/>
              <a:t>PyStan</a:t>
            </a:r>
            <a:r>
              <a:rPr lang="en-US" dirty="0"/>
              <a:t> is a Python interface to Stan, a package for Bayesian inference.</a:t>
            </a:r>
            <a:br>
              <a:rPr lang="en-US" dirty="0"/>
            </a:br>
            <a:r>
              <a:rPr lang="en-US" dirty="0"/>
              <a:t>- </a:t>
            </a:r>
            <a:r>
              <a:rPr lang="en-US" dirty="0">
                <a:hlinkClick r:id="rId6"/>
              </a:rPr>
              <a:t>https://mc-stan.org/users/interfaces/pystan</a:t>
            </a:r>
            <a:r>
              <a:rPr lang="en-US" dirty="0"/>
              <a:t> - </a:t>
            </a:r>
            <a:r>
              <a:rPr lang="en-US" dirty="0">
                <a:hlinkClick r:id="rId7"/>
              </a:rPr>
              <a:t>https://pystan.readthedocs.io/en/latest/</a:t>
            </a:r>
            <a:r>
              <a:rPr lang="en-US" dirty="0"/>
              <a:t> -  </a:t>
            </a:r>
          </a:p>
          <a:p>
            <a:pPr marL="285750" indent="-285750">
              <a:buFont typeface="Arial" panose="020B0604020202020204" pitchFamily="34" charset="0"/>
              <a:buChar char="•"/>
            </a:pPr>
            <a:r>
              <a:rPr lang="en-US" dirty="0"/>
              <a:t>PyMC3 - Python package for Bayesian statistical modeling and probabilistic machine learning. Focus on advanced Markov Chain Monte Carlo and variational fitting algorithms. Rewrite from </a:t>
            </a:r>
            <a:r>
              <a:rPr lang="en-US" dirty="0" err="1"/>
              <a:t>PyMC</a:t>
            </a:r>
            <a:r>
              <a:rPr lang="en-US" dirty="0"/>
              <a:t>.</a:t>
            </a:r>
            <a:br>
              <a:rPr lang="en-US" dirty="0"/>
            </a:br>
            <a:r>
              <a:rPr lang="en-US" dirty="0"/>
              <a:t> - </a:t>
            </a:r>
            <a:r>
              <a:rPr lang="en-US" dirty="0">
                <a:hlinkClick r:id="rId8"/>
              </a:rPr>
              <a:t>https://docs.pymc.io/</a:t>
            </a:r>
            <a:r>
              <a:rPr lang="en-US" dirty="0"/>
              <a:t> - </a:t>
            </a:r>
            <a:r>
              <a:rPr lang="en-US" dirty="0">
                <a:hlinkClick r:id="rId9"/>
              </a:rPr>
              <a:t>https://en.wikipedia.org/wiki/PyMC3</a:t>
            </a:r>
            <a:r>
              <a:rPr lang="en-US" dirty="0"/>
              <a:t> </a:t>
            </a:r>
          </a:p>
          <a:p>
            <a:pPr marL="285750" indent="-285750">
              <a:buFont typeface="Arial" panose="020B0604020202020204" pitchFamily="34" charset="0"/>
              <a:buChar char="•"/>
            </a:pPr>
            <a:r>
              <a:rPr lang="en-US" dirty="0"/>
              <a:t>Pyro - a universal probabilistic programming language (PPL) written in Python and supported by </a:t>
            </a:r>
            <a:r>
              <a:rPr lang="en-US" dirty="0" err="1"/>
              <a:t>PyTorch</a:t>
            </a:r>
            <a:r>
              <a:rPr lang="en-US" dirty="0"/>
              <a:t> on the backend. Pyro enables flexible and expressive deep probabilistic modeling, unifying the best of modern deep learning and Bayesian modeling. - </a:t>
            </a:r>
            <a:r>
              <a:rPr lang="en-US" dirty="0">
                <a:hlinkClick r:id="rId10"/>
              </a:rPr>
              <a:t>https://pyro.ai/</a:t>
            </a:r>
            <a:r>
              <a:rPr lang="en-US" dirty="0"/>
              <a:t> - </a:t>
            </a:r>
          </a:p>
          <a:p>
            <a:pPr marL="285750" indent="-285750">
              <a:buFont typeface="Arial" panose="020B0604020202020204" pitchFamily="34" charset="0"/>
              <a:buChar char="•"/>
            </a:pPr>
            <a:r>
              <a:rPr lang="en-US" dirty="0"/>
              <a:t>TensorFlow Probability is a library for probabilistic reasoning and statistical analysis.</a:t>
            </a:r>
            <a:br>
              <a:rPr lang="en-US" dirty="0"/>
            </a:br>
            <a:r>
              <a:rPr lang="en-US" dirty="0"/>
              <a:t> - </a:t>
            </a:r>
            <a:r>
              <a:rPr lang="en-US" dirty="0">
                <a:hlinkClick r:id="rId11"/>
              </a:rPr>
              <a:t>https://www.tensorflow.org/probability</a:t>
            </a:r>
            <a:r>
              <a:rPr lang="en-US" dirty="0"/>
              <a:t> - </a:t>
            </a:r>
          </a:p>
          <a:p>
            <a:pPr marL="285750" indent="-285750">
              <a:buFont typeface="Arial" panose="020B0604020202020204" pitchFamily="34" charset="0"/>
              <a:buChar char="•"/>
            </a:pPr>
            <a:r>
              <a:rPr lang="en-US" dirty="0"/>
              <a:t>Edward - a python library on top of TensorFlow for probabilistic modeling, inference, and criticism.</a:t>
            </a:r>
            <a:br>
              <a:rPr lang="en-US" dirty="0"/>
            </a:br>
            <a:r>
              <a:rPr lang="en-US" dirty="0"/>
              <a:t> - </a:t>
            </a:r>
            <a:r>
              <a:rPr lang="en-US" dirty="0">
                <a:hlinkClick r:id="rId12"/>
              </a:rPr>
              <a:t>http://edwardlib.org/</a:t>
            </a:r>
            <a:r>
              <a:rPr lang="en-US" dirty="0"/>
              <a:t>  - </a:t>
            </a:r>
          </a:p>
          <a:p>
            <a:pPr marL="285750" indent="-285750">
              <a:buFont typeface="Arial" panose="020B0604020202020204" pitchFamily="34" charset="0"/>
              <a:buChar char="•"/>
            </a:pPr>
            <a:r>
              <a:rPr lang="en-US" dirty="0" err="1"/>
              <a:t>BayesPy</a:t>
            </a:r>
            <a:r>
              <a:rPr lang="en-US" dirty="0"/>
              <a:t> – Bayesian Python – tools for Bayesian inference with Python - </a:t>
            </a:r>
            <a:r>
              <a:rPr lang="en-US" dirty="0">
                <a:hlinkClick r:id="rId13"/>
              </a:rPr>
              <a:t>https://www.bayespy.org/</a:t>
            </a:r>
            <a:r>
              <a:rPr lang="en-US" dirty="0"/>
              <a:t> - </a:t>
            </a:r>
          </a:p>
          <a:p>
            <a:pPr marL="285750" indent="-285750">
              <a:buFont typeface="Arial" panose="020B0604020202020204" pitchFamily="34" charset="0"/>
              <a:buChar char="•"/>
            </a:pPr>
            <a:r>
              <a:rPr lang="en-US" dirty="0" err="1"/>
              <a:t>libpqm</a:t>
            </a:r>
            <a:r>
              <a:rPr lang="en-US" dirty="0"/>
              <a:t> - Bayesian probability graphs - </a:t>
            </a:r>
            <a:r>
              <a:rPr lang="en-US" dirty="0">
                <a:hlinkClick r:id="rId14"/>
              </a:rPr>
              <a:t>https://pythonhosted.org/libpgm/</a:t>
            </a:r>
            <a:r>
              <a:rPr lang="en-US" dirty="0"/>
              <a:t> - </a:t>
            </a:r>
          </a:p>
          <a:p>
            <a:pPr marL="285750" indent="-285750">
              <a:buFont typeface="Arial" panose="020B0604020202020204" pitchFamily="34" charset="0"/>
              <a:buChar char="•"/>
            </a:pPr>
            <a:r>
              <a:rPr lang="en-US" dirty="0" err="1"/>
              <a:t>bnlearn</a:t>
            </a:r>
            <a:r>
              <a:rPr lang="en-US" dirty="0"/>
              <a:t> – Bayesian Network learning (in R) - </a:t>
            </a:r>
            <a:r>
              <a:rPr lang="en-US" dirty="0">
                <a:hlinkClick r:id="rId15"/>
              </a:rPr>
              <a:t>https://www.bnlearn.com/</a:t>
            </a:r>
            <a:r>
              <a:rPr lang="en-US" dirty="0"/>
              <a:t> - </a:t>
            </a:r>
          </a:p>
          <a:p>
            <a:pPr marL="285750" indent="-285750">
              <a:buFont typeface="Arial" panose="020B0604020202020204" pitchFamily="34" charset="0"/>
              <a:buChar char="•"/>
            </a:pPr>
            <a:r>
              <a:rPr lang="en-US" dirty="0"/>
              <a:t>CRAN Task View: Bayesian Inference - </a:t>
            </a:r>
            <a:r>
              <a:rPr lang="en-US" dirty="0">
                <a:hlinkClick r:id="rId16"/>
              </a:rPr>
              <a:t>https://cran.r-project.org/web/views/Bayesian.html</a:t>
            </a:r>
            <a:r>
              <a:rPr lang="en-US" dirty="0"/>
              <a:t> - many links</a:t>
            </a:r>
          </a:p>
        </p:txBody>
      </p:sp>
      <p:pic>
        <p:nvPicPr>
          <p:cNvPr id="1026" name="Picture 2" descr="Pyro">
            <a:extLst>
              <a:ext uri="{FF2B5EF4-FFF2-40B4-BE49-F238E27FC236}">
                <a16:creationId xmlns:a16="http://schemas.microsoft.com/office/drawing/2014/main" id="{1AF695B5-D650-C441-BB64-995A0C18AAE4}"/>
              </a:ext>
            </a:extLst>
          </p:cNvPr>
          <p:cNvPicPr>
            <a:picLocks noChangeAspect="1" noChangeArrowheads="1"/>
          </p:cNvPicPr>
          <p:nvPr/>
        </p:nvPicPr>
        <p:blipFill>
          <a:blip r:embed="rId17" cstate="email">
            <a:extLst>
              <a:ext uri="{28A0092B-C50C-407E-A947-70E740481C1C}">
                <a14:useLocalDpi xmlns:a14="http://schemas.microsoft.com/office/drawing/2010/main"/>
              </a:ext>
            </a:extLst>
          </a:blip>
          <a:srcRect/>
          <a:stretch>
            <a:fillRect/>
          </a:stretch>
        </p:blipFill>
        <p:spPr bwMode="auto">
          <a:xfrm>
            <a:off x="2264786" y="2784315"/>
            <a:ext cx="727885" cy="61766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948C60E-514C-CC40-B888-A4369EDDF5AB}"/>
              </a:ext>
            </a:extLst>
          </p:cNvPr>
          <p:cNvPicPr>
            <a:picLocks noChangeAspect="1" noChangeArrowheads="1"/>
          </p:cNvPicPr>
          <p:nvPr/>
        </p:nvPicPr>
        <p:blipFill rotWithShape="1">
          <a:blip r:embed="rId18" cstate="email">
            <a:extLst>
              <a:ext uri="{28A0092B-C50C-407E-A947-70E740481C1C}">
                <a14:useLocalDpi xmlns:a14="http://schemas.microsoft.com/office/drawing/2010/main"/>
              </a:ext>
            </a:extLst>
          </a:blip>
          <a:srcRect r="-179"/>
          <a:stretch/>
        </p:blipFill>
        <p:spPr bwMode="auto">
          <a:xfrm>
            <a:off x="1533442" y="2249839"/>
            <a:ext cx="1584410" cy="523221"/>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12" descr="PyStan 使用入门| R bloggers">
            <a:extLst>
              <a:ext uri="{FF2B5EF4-FFF2-40B4-BE49-F238E27FC236}">
                <a16:creationId xmlns:a16="http://schemas.microsoft.com/office/drawing/2014/main" id="{6650C9E9-BDF7-A744-A22E-893BB1917E8D}"/>
              </a:ext>
            </a:extLst>
          </p:cNvPr>
          <p:cNvSpPr>
            <a:spLocks noChangeAspect="1" noChangeArrowheads="1"/>
          </p:cNvSpPr>
          <p:nvPr/>
        </p:nvSpPr>
        <p:spPr bwMode="auto">
          <a:xfrm>
            <a:off x="5943600" y="325221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6">
            <a:extLst>
              <a:ext uri="{FF2B5EF4-FFF2-40B4-BE49-F238E27FC236}">
                <a16:creationId xmlns:a16="http://schemas.microsoft.com/office/drawing/2014/main" id="{D4318B43-9864-0C41-AC6B-0884C16E3A66}"/>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2554020" y="1538786"/>
            <a:ext cx="558714" cy="719954"/>
          </a:xfrm>
          <a:prstGeom prst="rect">
            <a:avLst/>
          </a:prstGeom>
        </p:spPr>
      </p:pic>
      <p:pic>
        <p:nvPicPr>
          <p:cNvPr id="1038" name="Picture 14">
            <a:extLst>
              <a:ext uri="{FF2B5EF4-FFF2-40B4-BE49-F238E27FC236}">
                <a16:creationId xmlns:a16="http://schemas.microsoft.com/office/drawing/2014/main" id="{0657378E-A893-504A-BF1E-D05E91804BDB}"/>
              </a:ext>
            </a:extLst>
          </p:cNvPr>
          <p:cNvPicPr>
            <a:picLocks noChangeAspect="1" noChangeArrowheads="1"/>
          </p:cNvPicPr>
          <p:nvPr/>
        </p:nvPicPr>
        <p:blipFill>
          <a:blip r:embed="rId20" cstate="email">
            <a:extLst>
              <a:ext uri="{28A0092B-C50C-407E-A947-70E740481C1C}">
                <a14:useLocalDpi xmlns:a14="http://schemas.microsoft.com/office/drawing/2010/main"/>
              </a:ext>
            </a:extLst>
          </a:blip>
          <a:srcRect/>
          <a:stretch>
            <a:fillRect/>
          </a:stretch>
        </p:blipFill>
        <p:spPr bwMode="auto">
          <a:xfrm>
            <a:off x="2065022" y="861104"/>
            <a:ext cx="1047712" cy="56396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TensorFlow Probability">
            <a:extLst>
              <a:ext uri="{FF2B5EF4-FFF2-40B4-BE49-F238E27FC236}">
                <a16:creationId xmlns:a16="http://schemas.microsoft.com/office/drawing/2014/main" id="{5C1F8093-950C-2441-82AD-4753925096D2}"/>
              </a:ext>
            </a:extLst>
          </p:cNvPr>
          <p:cNvPicPr>
            <a:picLocks noChangeAspect="1" noChangeArrowheads="1"/>
          </p:cNvPicPr>
          <p:nvPr/>
        </p:nvPicPr>
        <p:blipFill rotWithShape="1">
          <a:blip r:embed="rId21" cstate="email">
            <a:extLst>
              <a:ext uri="{28A0092B-C50C-407E-A947-70E740481C1C}">
                <a14:useLocalDpi xmlns:a14="http://schemas.microsoft.com/office/drawing/2010/main"/>
              </a:ext>
            </a:extLst>
          </a:blip>
          <a:srcRect/>
          <a:stretch/>
        </p:blipFill>
        <p:spPr bwMode="auto">
          <a:xfrm>
            <a:off x="2446452" y="3459752"/>
            <a:ext cx="582943" cy="64893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dward">
            <a:extLst>
              <a:ext uri="{FF2B5EF4-FFF2-40B4-BE49-F238E27FC236}">
                <a16:creationId xmlns:a16="http://schemas.microsoft.com/office/drawing/2014/main" id="{662476BE-EE68-064C-B734-7CC4DA8CA0AA}"/>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2140069" y="4166458"/>
            <a:ext cx="827902" cy="827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45922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B7857EE-3EB7-C348-AD81-5D92067A0C89}"/>
              </a:ext>
            </a:extLst>
          </p:cNvPr>
          <p:cNvSpPr txBox="1"/>
          <p:nvPr/>
        </p:nvSpPr>
        <p:spPr>
          <a:xfrm>
            <a:off x="608282" y="658328"/>
            <a:ext cx="9345880" cy="6001643"/>
          </a:xfrm>
          <a:prstGeom prst="rect">
            <a:avLst/>
          </a:prstGeom>
          <a:noFill/>
        </p:spPr>
        <p:txBody>
          <a:bodyPr wrap="square" rtlCol="0">
            <a:spAutoFit/>
          </a:bodyPr>
          <a:lstStyle/>
          <a:p>
            <a:pPr marL="285750" indent="-285750">
              <a:buFont typeface="Arial" panose="020B0604020202020204" pitchFamily="34" charset="0"/>
              <a:buChar char="•"/>
            </a:pPr>
            <a:r>
              <a:rPr lang="en-US" sz="1200" dirty="0"/>
              <a:t>book "Probabilistic Programming &amp; Bayesian Methods for Hackers"</a:t>
            </a:r>
            <a:br>
              <a:rPr lang="en-US" sz="1200" dirty="0"/>
            </a:br>
            <a:r>
              <a:rPr lang="en-US" sz="1200" dirty="0"/>
              <a:t> - </a:t>
            </a:r>
            <a:r>
              <a:rPr lang="en-US" sz="1200" dirty="0">
                <a:hlinkClick r:id="rId2"/>
              </a:rPr>
              <a:t>https://camdavidsonpilon.github.io/Probabilistic-Programming-and-Bayesian-Methods-for-Hackers/</a:t>
            </a:r>
            <a:r>
              <a:rPr lang="en-US" sz="1200" dirty="0"/>
              <a:t> - </a:t>
            </a:r>
          </a:p>
          <a:p>
            <a:pPr marL="285750" indent="-285750">
              <a:buFont typeface="Arial" panose="020B0604020202020204" pitchFamily="34" charset="0"/>
              <a:buChar char="•"/>
            </a:pPr>
            <a:r>
              <a:rPr lang="en-US" sz="1200" dirty="0"/>
              <a:t>book "Bayesian Statistics the Fun Way" by Will Kurt </a:t>
            </a:r>
          </a:p>
          <a:p>
            <a:pPr marL="285750" indent="-285750">
              <a:buFont typeface="Arial" panose="020B0604020202020204" pitchFamily="34" charset="0"/>
              <a:buChar char="•"/>
            </a:pPr>
            <a:r>
              <a:rPr lang="en-US" sz="1200" dirty="0"/>
              <a:t>book "Bayesian Data Analysis", 3</a:t>
            </a:r>
            <a:r>
              <a:rPr lang="en-US" sz="1200" baseline="30000" dirty="0"/>
              <a:t>rd</a:t>
            </a:r>
            <a:r>
              <a:rPr lang="en-US" sz="1200" dirty="0"/>
              <a:t> Ed - </a:t>
            </a:r>
            <a:r>
              <a:rPr lang="en-US" sz="1200" dirty="0">
                <a:hlinkClick r:id="rId3"/>
              </a:rPr>
              <a:t>http://www.stat.columbia.edu/~gelman/book/BDA3.pdf</a:t>
            </a:r>
            <a:r>
              <a:rPr lang="en-US" sz="1200" dirty="0"/>
              <a:t> - </a:t>
            </a:r>
          </a:p>
          <a:p>
            <a:pPr marL="285750" indent="-285750">
              <a:buFont typeface="Arial" panose="020B0604020202020204" pitchFamily="34" charset="0"/>
              <a:buChar char="•"/>
            </a:pPr>
            <a:r>
              <a:rPr lang="en-US" sz="1200" dirty="0"/>
              <a:t>book "A Student’s Guide to Bayesian Statistics" by Ben Lambert (multiple </a:t>
            </a:r>
            <a:r>
              <a:rPr lang="en-US" sz="1200" dirty="0" err="1"/>
              <a:t>youtube</a:t>
            </a:r>
            <a:r>
              <a:rPr lang="en-US" sz="1200" dirty="0"/>
              <a:t> videos)</a:t>
            </a:r>
          </a:p>
          <a:p>
            <a:pPr marL="285750" indent="-285750">
              <a:buFont typeface="Arial" panose="020B0604020202020204" pitchFamily="34" charset="0"/>
              <a:buChar char="•"/>
            </a:pPr>
            <a:r>
              <a:rPr lang="en-US" sz="1200" dirty="0"/>
              <a:t>book "Think Bayes O'Reilly 2nd Edition" by Allen Downey</a:t>
            </a:r>
            <a:br>
              <a:rPr lang="en-US" sz="1200" dirty="0"/>
            </a:br>
            <a:r>
              <a:rPr lang="en-US" sz="1200" dirty="0"/>
              <a:t> - </a:t>
            </a:r>
            <a:r>
              <a:rPr lang="en-US" sz="1200" dirty="0">
                <a:hlinkClick r:id="rId4"/>
              </a:rPr>
              <a:t>https://www.greenteapress.com/thinkbayes/thinkbayes.pdf</a:t>
            </a:r>
            <a:r>
              <a:rPr lang="en-US" sz="1200" dirty="0"/>
              <a:t> - PDF of 1st edition</a:t>
            </a:r>
          </a:p>
          <a:p>
            <a:pPr marL="285750" indent="-285750">
              <a:buFont typeface="Arial" panose="020B0604020202020204" pitchFamily="34" charset="0"/>
              <a:buChar char="•"/>
            </a:pPr>
            <a:r>
              <a:rPr lang="en-US" sz="1200" dirty="0"/>
              <a:t>Naive Bayes Classification:</a:t>
            </a:r>
            <a:br>
              <a:rPr lang="en-US" sz="1200" dirty="0"/>
            </a:br>
            <a:r>
              <a:rPr lang="en-US" sz="1200" dirty="0"/>
              <a:t> - </a:t>
            </a:r>
            <a:r>
              <a:rPr lang="en-US" sz="1200" dirty="0">
                <a:hlinkClick r:id="rId5"/>
              </a:rPr>
              <a:t>https://www.youtube.com/watch?v=CPqOCI0ahss</a:t>
            </a:r>
            <a:r>
              <a:rPr lang="en-US" sz="1200" dirty="0"/>
              <a:t> – </a:t>
            </a:r>
            <a:br>
              <a:rPr lang="en-US" sz="1200" dirty="0"/>
            </a:br>
            <a:r>
              <a:rPr lang="en-US" sz="1200" dirty="0"/>
              <a:t> - </a:t>
            </a:r>
            <a:r>
              <a:rPr lang="en-US" sz="1200" dirty="0">
                <a:hlinkClick r:id="rId6"/>
              </a:rPr>
              <a:t>https://www.geeksforgeeks.org/naive-bayes-classifiers/</a:t>
            </a:r>
            <a:r>
              <a:rPr lang="en-US" sz="1200" dirty="0"/>
              <a:t> - </a:t>
            </a:r>
          </a:p>
          <a:p>
            <a:pPr marL="285750" indent="-285750">
              <a:buFont typeface="Arial" panose="020B0604020202020204" pitchFamily="34" charset="0"/>
              <a:buChar char="•"/>
            </a:pPr>
            <a:r>
              <a:rPr lang="en-US" sz="1200" dirty="0"/>
              <a:t>video - Jake </a:t>
            </a:r>
            <a:r>
              <a:rPr lang="en-US" sz="1200" dirty="0" err="1"/>
              <a:t>VanderPlas</a:t>
            </a:r>
            <a:r>
              <a:rPr lang="en-US" sz="1200" dirty="0"/>
              <a:t>, SciPy 2014: Frequentism and </a:t>
            </a:r>
            <a:r>
              <a:rPr lang="en-US" sz="1200" dirty="0" err="1"/>
              <a:t>Bayesianism</a:t>
            </a:r>
            <a:r>
              <a:rPr lang="en-US" sz="1200" dirty="0"/>
              <a:t>: What's the Big Deal?</a:t>
            </a:r>
            <a:br>
              <a:rPr lang="en-US" sz="1200" dirty="0"/>
            </a:br>
            <a:r>
              <a:rPr lang="en-US" sz="1200" dirty="0"/>
              <a:t> - </a:t>
            </a:r>
            <a:r>
              <a:rPr lang="en-US" sz="1200" dirty="0">
                <a:hlinkClick r:id="rId7"/>
              </a:rPr>
              <a:t>https://www.youtube.com/watch?v=KhAUfqhLakw</a:t>
            </a:r>
            <a:r>
              <a:rPr lang="en-US" sz="1200" dirty="0"/>
              <a:t> - </a:t>
            </a:r>
          </a:p>
          <a:p>
            <a:pPr marL="285750" indent="-285750">
              <a:buFont typeface="Arial" panose="020B0604020202020204" pitchFamily="34" charset="0"/>
              <a:buChar char="•"/>
            </a:pPr>
            <a:r>
              <a:rPr lang="en-US" sz="1200" dirty="0">
                <a:solidFill>
                  <a:schemeClr val="dk1"/>
                </a:solidFill>
                <a:latin typeface="Calibri"/>
                <a:cs typeface="Calibri"/>
                <a:sym typeface="Calibri"/>
              </a:rPr>
              <a:t>Deep Belief Networks:</a:t>
            </a:r>
            <a:br>
              <a:rPr lang="en-US" sz="1200" dirty="0">
                <a:solidFill>
                  <a:schemeClr val="dk1"/>
                </a:solidFill>
                <a:latin typeface="Calibri"/>
                <a:cs typeface="Calibri"/>
                <a:sym typeface="Calibri"/>
              </a:rPr>
            </a:br>
            <a:r>
              <a:rPr lang="en-US" sz="1200" dirty="0">
                <a:solidFill>
                  <a:schemeClr val="dk1"/>
                </a:solidFill>
                <a:latin typeface="Calibri"/>
                <a:cs typeface="Calibri"/>
                <a:sym typeface="Calibri"/>
              </a:rPr>
              <a:t> - </a:t>
            </a:r>
            <a:r>
              <a:rPr lang="en-US" sz="1200" dirty="0">
                <a:solidFill>
                  <a:schemeClr val="dk1"/>
                </a:solidFill>
                <a:latin typeface="Calibri"/>
                <a:cs typeface="Calibri"/>
                <a:sym typeface="Calibri"/>
                <a:hlinkClick r:id="rId8"/>
              </a:rPr>
              <a:t>https://www.cs.toronto.edu/~hinton/science.pdf</a:t>
            </a:r>
            <a:r>
              <a:rPr lang="en-US" sz="1200" dirty="0">
                <a:solidFill>
                  <a:schemeClr val="dk1"/>
                </a:solidFill>
                <a:latin typeface="Calibri"/>
                <a:cs typeface="Calibri"/>
                <a:sym typeface="Calibri"/>
              </a:rPr>
              <a:t> - </a:t>
            </a:r>
          </a:p>
          <a:p>
            <a:pPr marL="285750" indent="-285750">
              <a:buFont typeface="Arial" panose="020B0604020202020204" pitchFamily="34" charset="0"/>
              <a:buChar char="•"/>
            </a:pPr>
            <a:r>
              <a:rPr lang="en-US" sz="1200" dirty="0">
                <a:solidFill>
                  <a:schemeClr val="dk1"/>
                </a:solidFill>
                <a:latin typeface="Calibri"/>
                <a:cs typeface="Calibri"/>
                <a:sym typeface="Calibri"/>
              </a:rPr>
              <a:t>Bayesian Optimization:</a:t>
            </a:r>
            <a:br>
              <a:rPr lang="en-US" sz="1200" dirty="0">
                <a:solidFill>
                  <a:schemeClr val="dk1"/>
                </a:solidFill>
                <a:latin typeface="Calibri"/>
                <a:cs typeface="Calibri"/>
                <a:sym typeface="Calibri"/>
              </a:rPr>
            </a:br>
            <a:r>
              <a:rPr lang="en-US" sz="1200" dirty="0">
                <a:solidFill>
                  <a:schemeClr val="dk1"/>
                </a:solidFill>
                <a:latin typeface="Calibri"/>
                <a:cs typeface="Calibri"/>
                <a:sym typeface="Calibri"/>
              </a:rPr>
              <a:t> - </a:t>
            </a:r>
            <a:r>
              <a:rPr lang="en-US" sz="1200" dirty="0">
                <a:solidFill>
                  <a:schemeClr val="dk1"/>
                </a:solidFill>
                <a:latin typeface="Calibri"/>
                <a:cs typeface="Calibri"/>
                <a:sym typeface="Calibri"/>
                <a:hlinkClick r:id="rId9"/>
              </a:rPr>
              <a:t>https://towardsdatascience.com/hyperparameter-optimization-in-gradient-boosting-packages-with-bayesian-optimization-aaf1b27e7b90</a:t>
            </a:r>
            <a:r>
              <a:rPr lang="en-US" sz="1200" dirty="0">
                <a:solidFill>
                  <a:schemeClr val="dk1"/>
                </a:solidFill>
                <a:latin typeface="Calibri"/>
                <a:cs typeface="Calibri"/>
                <a:sym typeface="Calibri"/>
              </a:rPr>
              <a:t> - </a:t>
            </a:r>
            <a:br>
              <a:rPr lang="en-US" sz="1200" dirty="0">
                <a:solidFill>
                  <a:schemeClr val="dk1"/>
                </a:solidFill>
                <a:latin typeface="Calibri"/>
                <a:cs typeface="Calibri"/>
                <a:sym typeface="Calibri"/>
              </a:rPr>
            </a:br>
            <a:r>
              <a:rPr lang="en-US" sz="1200" dirty="0">
                <a:solidFill>
                  <a:schemeClr val="dk1"/>
                </a:solidFill>
                <a:latin typeface="Calibri"/>
                <a:cs typeface="Calibri"/>
                <a:sym typeface="Calibri"/>
              </a:rPr>
              <a:t> - </a:t>
            </a:r>
            <a:r>
              <a:rPr lang="en-US" sz="1200" dirty="0">
                <a:solidFill>
                  <a:schemeClr val="dk1"/>
                </a:solidFill>
                <a:latin typeface="Calibri"/>
                <a:cs typeface="Calibri"/>
                <a:sym typeface="Calibri"/>
                <a:hlinkClick r:id="rId10"/>
              </a:rPr>
              <a:t>https://github.com/fmfn/BayesianOptimization</a:t>
            </a:r>
            <a:r>
              <a:rPr lang="en-US" sz="1200" dirty="0">
                <a:solidFill>
                  <a:schemeClr val="dk1"/>
                </a:solidFill>
                <a:latin typeface="Calibri"/>
                <a:cs typeface="Calibri"/>
                <a:sym typeface="Calibri"/>
              </a:rPr>
              <a:t> - </a:t>
            </a:r>
          </a:p>
          <a:p>
            <a:pPr marL="285750" indent="-285750">
              <a:buFont typeface="Arial" panose="020B0604020202020204" pitchFamily="34" charset="0"/>
              <a:buChar char="•"/>
            </a:pPr>
            <a:r>
              <a:rPr lang="en-US" sz="1200" dirty="0">
                <a:solidFill>
                  <a:schemeClr val="dk1"/>
                </a:solidFill>
                <a:latin typeface="Calibri"/>
                <a:cs typeface="Calibri"/>
                <a:sym typeface="Calibri"/>
              </a:rPr>
              <a:t>Bayesian Inference:</a:t>
            </a:r>
            <a:br>
              <a:rPr lang="en-US" sz="1200" dirty="0">
                <a:solidFill>
                  <a:schemeClr val="dk1"/>
                </a:solidFill>
                <a:latin typeface="Calibri"/>
                <a:cs typeface="Calibri"/>
                <a:sym typeface="Calibri"/>
              </a:rPr>
            </a:br>
            <a:r>
              <a:rPr lang="en-US" sz="1200" dirty="0">
                <a:solidFill>
                  <a:schemeClr val="dk1"/>
                </a:solidFill>
                <a:latin typeface="Calibri"/>
                <a:cs typeface="Calibri"/>
                <a:sym typeface="Calibri"/>
              </a:rPr>
              <a:t> - </a:t>
            </a:r>
            <a:r>
              <a:rPr lang="en-US" sz="1200" dirty="0">
                <a:hlinkClick r:id="rId11"/>
              </a:rPr>
              <a:t>https://en.wikipedia.org/wiki/Bayesian_inference</a:t>
            </a:r>
            <a:r>
              <a:rPr lang="en-US" sz="1200" dirty="0"/>
              <a:t> - </a:t>
            </a:r>
            <a:br>
              <a:rPr lang="en-US" sz="1200" dirty="0"/>
            </a:br>
            <a:r>
              <a:rPr lang="en-US" sz="1200" dirty="0"/>
              <a:t> - </a:t>
            </a:r>
            <a:r>
              <a:rPr lang="en-US" sz="1200" dirty="0">
                <a:hlinkClick r:id="rId12"/>
              </a:rPr>
              <a:t>https://towardsdatascience.com/probability-concepts-explained-bayesian-inference-for-parameter-estimation-90e8930e5348</a:t>
            </a:r>
            <a:r>
              <a:rPr lang="en-US" sz="1200" dirty="0"/>
              <a:t> - </a:t>
            </a:r>
            <a:br>
              <a:rPr lang="en-US" sz="1200" dirty="0"/>
            </a:br>
            <a:r>
              <a:rPr lang="en-US" sz="1200" dirty="0"/>
              <a:t> - </a:t>
            </a:r>
            <a:r>
              <a:rPr lang="en-US" sz="1200" dirty="0">
                <a:hlinkClick r:id="rId13"/>
              </a:rPr>
              <a:t>https://www.probabilitycourse.com/chapter9/9_1_0_bayesian_inference.php</a:t>
            </a:r>
            <a:r>
              <a:rPr lang="en-US" sz="1200" dirty="0"/>
              <a:t> - </a:t>
            </a:r>
            <a:br>
              <a:rPr lang="en-US" sz="1200" dirty="0"/>
            </a:br>
            <a:r>
              <a:rPr lang="en-US" sz="1200" dirty="0"/>
              <a:t> - </a:t>
            </a:r>
            <a:r>
              <a:rPr lang="en-US" sz="1200" dirty="0">
                <a:hlinkClick r:id="rId14"/>
              </a:rPr>
              <a:t>http://christianherta.de/lehre/dataScience/bayesian/introduction_into_bayesian_inference_with_pymc.slides.php</a:t>
            </a:r>
            <a:r>
              <a:rPr lang="en-US" sz="1200" dirty="0"/>
              <a:t> - </a:t>
            </a:r>
          </a:p>
          <a:p>
            <a:pPr marL="285750" indent="-285750">
              <a:buFont typeface="Arial" panose="020B0604020202020204" pitchFamily="34" charset="0"/>
              <a:buChar char="•"/>
            </a:pPr>
            <a:r>
              <a:rPr lang="en-US" sz="1200" dirty="0">
                <a:solidFill>
                  <a:schemeClr val="dk1"/>
                </a:solidFill>
                <a:latin typeface="Calibri"/>
                <a:cs typeface="Calibri"/>
                <a:sym typeface="Calibri"/>
              </a:rPr>
              <a:t>video - </a:t>
            </a:r>
            <a:r>
              <a:rPr lang="en-US" sz="1200" dirty="0">
                <a:solidFill>
                  <a:schemeClr val="dk1"/>
                </a:solidFill>
                <a:latin typeface="Calibri"/>
                <a:cs typeface="Calibri"/>
              </a:rPr>
              <a:t>intuition behind Bayesian inference</a:t>
            </a:r>
            <a:br>
              <a:rPr lang="en-US" sz="1200" dirty="0">
                <a:solidFill>
                  <a:schemeClr val="dk1"/>
                </a:solidFill>
                <a:latin typeface="Calibri"/>
                <a:cs typeface="Calibri"/>
              </a:rPr>
            </a:br>
            <a:r>
              <a:rPr lang="en-US" sz="1200" dirty="0">
                <a:solidFill>
                  <a:schemeClr val="dk1"/>
                </a:solidFill>
                <a:latin typeface="Calibri"/>
                <a:cs typeface="Calibri"/>
              </a:rPr>
              <a:t> -</a:t>
            </a:r>
            <a:r>
              <a:rPr lang="en-US" sz="1200" dirty="0">
                <a:solidFill>
                  <a:schemeClr val="dk1"/>
                </a:solidFill>
                <a:latin typeface="Calibri"/>
                <a:cs typeface="Calibri"/>
                <a:sym typeface="Calibri"/>
              </a:rPr>
              <a:t> </a:t>
            </a:r>
            <a:r>
              <a:rPr lang="en-US" sz="1200" dirty="0">
                <a:solidFill>
                  <a:schemeClr val="dk1"/>
                </a:solidFill>
                <a:latin typeface="Calibri"/>
                <a:cs typeface="Calibri"/>
                <a:sym typeface="Calibri"/>
                <a:hlinkClick r:id="rId15"/>
              </a:rPr>
              <a:t>https://www.youtube.com/watch?v=yvWlpwnT1nw</a:t>
            </a:r>
            <a:r>
              <a:rPr lang="en-US" sz="1200" dirty="0">
                <a:solidFill>
                  <a:schemeClr val="dk1"/>
                </a:solidFill>
                <a:latin typeface="Calibri"/>
                <a:cs typeface="Calibri"/>
                <a:sym typeface="Calibri"/>
              </a:rPr>
              <a:t> - </a:t>
            </a:r>
          </a:p>
          <a:p>
            <a:pPr marL="285750" indent="-285750">
              <a:buFont typeface="Arial" panose="020B0604020202020204" pitchFamily="34" charset="0"/>
              <a:buChar char="•"/>
            </a:pPr>
            <a:r>
              <a:rPr lang="en-US" sz="1200" dirty="0">
                <a:solidFill>
                  <a:schemeClr val="dk1"/>
                </a:solidFill>
                <a:latin typeface="Calibri"/>
                <a:cs typeface="Calibri"/>
                <a:sym typeface="Calibri"/>
              </a:rPr>
              <a:t>video – exponential function</a:t>
            </a:r>
            <a:br>
              <a:rPr lang="en-US" sz="1200" dirty="0">
                <a:solidFill>
                  <a:schemeClr val="dk1"/>
                </a:solidFill>
                <a:latin typeface="Calibri"/>
                <a:cs typeface="Calibri"/>
                <a:sym typeface="Calibri"/>
              </a:rPr>
            </a:br>
            <a:r>
              <a:rPr lang="en-US" sz="1200" dirty="0">
                <a:solidFill>
                  <a:schemeClr val="dk1"/>
                </a:solidFill>
                <a:latin typeface="Calibri"/>
                <a:cs typeface="Calibri"/>
                <a:sym typeface="Calibri"/>
              </a:rPr>
              <a:t> - </a:t>
            </a:r>
            <a:r>
              <a:rPr lang="en-US" sz="1200" dirty="0">
                <a:solidFill>
                  <a:schemeClr val="dk1"/>
                </a:solidFill>
                <a:latin typeface="Calibri"/>
                <a:cs typeface="Calibri"/>
                <a:sym typeface="Calibri"/>
                <a:hlinkClick r:id="rId16"/>
              </a:rPr>
              <a:t>https://www.youtube.com/watch?v=I4dkEALQv34</a:t>
            </a:r>
            <a:r>
              <a:rPr lang="en-US" sz="1200" dirty="0">
                <a:solidFill>
                  <a:schemeClr val="dk1"/>
                </a:solidFill>
                <a:latin typeface="Calibri"/>
                <a:cs typeface="Calibri"/>
                <a:sym typeface="Calibri"/>
              </a:rPr>
              <a:t> -  </a:t>
            </a:r>
          </a:p>
          <a:p>
            <a:pPr marL="285750" indent="-285750">
              <a:buFont typeface="Arial" panose="020B0604020202020204" pitchFamily="34" charset="0"/>
              <a:buChar char="•"/>
            </a:pPr>
            <a:r>
              <a:rPr lang="en-US" sz="1200" dirty="0">
                <a:solidFill>
                  <a:schemeClr val="dk1"/>
                </a:solidFill>
                <a:latin typeface="Calibri"/>
                <a:cs typeface="Calibri"/>
                <a:sym typeface="Calibri"/>
              </a:rPr>
              <a:t>video – coin bias estimation</a:t>
            </a:r>
            <a:br>
              <a:rPr lang="en-US" sz="1200" dirty="0">
                <a:solidFill>
                  <a:schemeClr val="dk1"/>
                </a:solidFill>
                <a:latin typeface="Calibri"/>
                <a:cs typeface="Calibri"/>
                <a:sym typeface="Calibri"/>
              </a:rPr>
            </a:br>
            <a:r>
              <a:rPr lang="en-US" sz="1200" dirty="0">
                <a:solidFill>
                  <a:schemeClr val="dk1"/>
                </a:solidFill>
                <a:latin typeface="Calibri"/>
                <a:cs typeface="Calibri"/>
                <a:sym typeface="Calibri"/>
              </a:rPr>
              <a:t> - </a:t>
            </a:r>
            <a:r>
              <a:rPr lang="en-US" sz="1200" dirty="0">
                <a:solidFill>
                  <a:schemeClr val="dk1"/>
                </a:solidFill>
                <a:latin typeface="Calibri"/>
                <a:cs typeface="Calibri"/>
                <a:sym typeface="Calibri"/>
                <a:hlinkClick r:id="rId17"/>
              </a:rPr>
              <a:t>https://www.youtube.com/watch?v=Pahyv9i_X2k</a:t>
            </a:r>
            <a:r>
              <a:rPr lang="en-US" sz="1200" dirty="0">
                <a:solidFill>
                  <a:schemeClr val="dk1"/>
                </a:solidFill>
                <a:latin typeface="Calibri"/>
                <a:cs typeface="Calibri"/>
                <a:sym typeface="Calibri"/>
              </a:rPr>
              <a:t> -  </a:t>
            </a:r>
          </a:p>
          <a:p>
            <a:pPr marL="285750" indent="-285750">
              <a:buFont typeface="Arial" panose="020B0604020202020204" pitchFamily="34" charset="0"/>
              <a:buChar char="•"/>
            </a:pPr>
            <a:r>
              <a:rPr lang="en-US" sz="1200" dirty="0">
                <a:solidFill>
                  <a:schemeClr val="dk1"/>
                </a:solidFill>
                <a:latin typeface="Calibri"/>
                <a:cs typeface="Calibri"/>
                <a:sym typeface="Calibri"/>
              </a:rPr>
              <a:t>video - Introduction to Bayesian Data Analysis (in 3 parts):</a:t>
            </a:r>
            <a:br>
              <a:rPr lang="en-US" sz="1200" dirty="0">
                <a:solidFill>
                  <a:schemeClr val="dk1"/>
                </a:solidFill>
                <a:latin typeface="Calibri"/>
                <a:cs typeface="Calibri"/>
                <a:sym typeface="Calibri"/>
              </a:rPr>
            </a:br>
            <a:r>
              <a:rPr lang="en-US" sz="1200" dirty="0">
                <a:solidFill>
                  <a:schemeClr val="dk1"/>
                </a:solidFill>
                <a:latin typeface="Calibri"/>
                <a:cs typeface="Calibri"/>
                <a:sym typeface="Calibri"/>
              </a:rPr>
              <a:t> - </a:t>
            </a:r>
            <a:r>
              <a:rPr lang="en-US" sz="1200" dirty="0">
                <a:solidFill>
                  <a:schemeClr val="dk1"/>
                </a:solidFill>
                <a:latin typeface="Calibri"/>
                <a:cs typeface="Calibri"/>
                <a:sym typeface="Calibri"/>
                <a:hlinkClick r:id="rId18"/>
              </a:rPr>
              <a:t>https://www.youtube.com/watch?v=3OJEae7Qb_o</a:t>
            </a:r>
            <a:r>
              <a:rPr lang="en-US" sz="1200" dirty="0">
                <a:solidFill>
                  <a:schemeClr val="dk1"/>
                </a:solidFill>
                <a:latin typeface="Calibri"/>
                <a:cs typeface="Calibri"/>
                <a:sym typeface="Calibri"/>
              </a:rPr>
              <a:t> – </a:t>
            </a:r>
            <a:br>
              <a:rPr lang="en-US" sz="1200" dirty="0">
                <a:solidFill>
                  <a:schemeClr val="dk1"/>
                </a:solidFill>
                <a:latin typeface="Calibri"/>
                <a:cs typeface="Calibri"/>
                <a:sym typeface="Calibri"/>
              </a:rPr>
            </a:br>
            <a:r>
              <a:rPr lang="en-US" sz="1200" dirty="0">
                <a:solidFill>
                  <a:schemeClr val="dk1"/>
                </a:solidFill>
                <a:latin typeface="Calibri"/>
                <a:cs typeface="Calibri"/>
                <a:sym typeface="Calibri"/>
              </a:rPr>
              <a:t> - </a:t>
            </a:r>
            <a:r>
              <a:rPr lang="en-US" sz="1200" dirty="0">
                <a:solidFill>
                  <a:schemeClr val="dk1"/>
                </a:solidFill>
                <a:latin typeface="Calibri"/>
                <a:cs typeface="Calibri"/>
                <a:sym typeface="Calibri"/>
                <a:hlinkClick r:id="rId19"/>
              </a:rPr>
              <a:t>https://www.youtube.com/watch?v=mAUwjSo5TJE</a:t>
            </a:r>
            <a:r>
              <a:rPr lang="en-US" sz="1200" dirty="0">
                <a:solidFill>
                  <a:schemeClr val="dk1"/>
                </a:solidFill>
                <a:latin typeface="Calibri"/>
                <a:cs typeface="Calibri"/>
                <a:sym typeface="Calibri"/>
              </a:rPr>
              <a:t> – </a:t>
            </a:r>
            <a:br>
              <a:rPr lang="en-US" sz="1200" dirty="0">
                <a:solidFill>
                  <a:schemeClr val="dk1"/>
                </a:solidFill>
                <a:latin typeface="Calibri"/>
                <a:cs typeface="Calibri"/>
                <a:sym typeface="Calibri"/>
              </a:rPr>
            </a:br>
            <a:r>
              <a:rPr lang="en-US" sz="1200" dirty="0">
                <a:solidFill>
                  <a:schemeClr val="dk1"/>
                </a:solidFill>
                <a:latin typeface="Calibri"/>
                <a:cs typeface="Calibri"/>
                <a:sym typeface="Calibri"/>
              </a:rPr>
              <a:t> - </a:t>
            </a:r>
            <a:r>
              <a:rPr lang="en-US" sz="1200" dirty="0">
                <a:solidFill>
                  <a:schemeClr val="dk1"/>
                </a:solidFill>
                <a:latin typeface="Calibri"/>
                <a:cs typeface="Calibri"/>
                <a:sym typeface="Calibri"/>
                <a:hlinkClick r:id="rId20"/>
              </a:rPr>
              <a:t>https://www.youtube.com/watch?v=Ie-6H_r7I5A</a:t>
            </a:r>
            <a:r>
              <a:rPr lang="en-US" sz="1200" dirty="0">
                <a:solidFill>
                  <a:schemeClr val="dk1"/>
                </a:solidFill>
                <a:latin typeface="Calibri"/>
                <a:cs typeface="Calibri"/>
                <a:sym typeface="Calibri"/>
              </a:rPr>
              <a:t> -  </a:t>
            </a:r>
          </a:p>
        </p:txBody>
      </p:sp>
      <p:sp>
        <p:nvSpPr>
          <p:cNvPr id="5" name="TextBox 4">
            <a:extLst>
              <a:ext uri="{FF2B5EF4-FFF2-40B4-BE49-F238E27FC236}">
                <a16:creationId xmlns:a16="http://schemas.microsoft.com/office/drawing/2014/main" id="{BF29CEB4-1332-CB48-ADE3-7367EADDBB5A}"/>
              </a:ext>
            </a:extLst>
          </p:cNvPr>
          <p:cNvSpPr txBox="1"/>
          <p:nvPr/>
        </p:nvSpPr>
        <p:spPr>
          <a:xfrm>
            <a:off x="0" y="37572"/>
            <a:ext cx="4572000" cy="523220"/>
          </a:xfrm>
          <a:prstGeom prst="rect">
            <a:avLst/>
          </a:prstGeom>
          <a:noFill/>
        </p:spPr>
        <p:txBody>
          <a:bodyPr wrap="square" rtlCol="0">
            <a:spAutoFit/>
          </a:bodyPr>
          <a:lstStyle/>
          <a:p>
            <a:r>
              <a:rPr lang="en-US" sz="2800" b="1" dirty="0"/>
              <a:t>Books, Tutorials, Videos</a:t>
            </a:r>
          </a:p>
        </p:txBody>
      </p:sp>
      <p:pic>
        <p:nvPicPr>
          <p:cNvPr id="1026" name="Picture 2">
            <a:extLst>
              <a:ext uri="{FF2B5EF4-FFF2-40B4-BE49-F238E27FC236}">
                <a16:creationId xmlns:a16="http://schemas.microsoft.com/office/drawing/2014/main" id="{A098C589-0300-0945-9093-5CA5F0334DB2}"/>
              </a:ext>
            </a:extLst>
          </p:cNvPr>
          <p:cNvPicPr>
            <a:picLocks noChangeAspect="1" noChangeArrowheads="1"/>
          </p:cNvPicPr>
          <p:nvPr/>
        </p:nvPicPr>
        <p:blipFill>
          <a:blip r:embed="rId21" cstate="email">
            <a:extLst>
              <a:ext uri="{28A0092B-C50C-407E-A947-70E740481C1C}">
                <a14:useLocalDpi xmlns:a14="http://schemas.microsoft.com/office/drawing/2010/main"/>
              </a:ext>
            </a:extLst>
          </a:blip>
          <a:srcRect/>
          <a:stretch>
            <a:fillRect/>
          </a:stretch>
        </p:blipFill>
        <p:spPr bwMode="auto">
          <a:xfrm>
            <a:off x="10696935" y="377952"/>
            <a:ext cx="1119971"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B218CB-0760-3346-8D68-5248850C642A}"/>
              </a:ext>
            </a:extLst>
          </p:cNvPr>
          <p:cNvPicPr>
            <a:picLocks noChangeAspect="1" noChangeArrowheads="1"/>
          </p:cNvPicPr>
          <p:nvPr/>
        </p:nvPicPr>
        <p:blipFill>
          <a:blip r:embed="rId22" cstate="email">
            <a:extLst>
              <a:ext uri="{28A0092B-C50C-407E-A947-70E740481C1C}">
                <a14:useLocalDpi xmlns:a14="http://schemas.microsoft.com/office/drawing/2010/main"/>
              </a:ext>
            </a:extLst>
          </a:blip>
          <a:srcRect/>
          <a:stretch>
            <a:fillRect/>
          </a:stretch>
        </p:blipFill>
        <p:spPr bwMode="auto">
          <a:xfrm>
            <a:off x="10136103" y="1925610"/>
            <a:ext cx="1119971" cy="14784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188EAD6-8392-FD4F-BFC4-93C47129908E}"/>
              </a:ext>
            </a:extLst>
          </p:cNvPr>
          <p:cNvPicPr>
            <a:picLocks noChangeAspect="1" noChangeArrowheads="1"/>
          </p:cNvPicPr>
          <p:nvPr/>
        </p:nvPicPr>
        <p:blipFill>
          <a:blip r:embed="rId23" cstate="email">
            <a:extLst>
              <a:ext uri="{28A0092B-C50C-407E-A947-70E740481C1C}">
                <a14:useLocalDpi xmlns:a14="http://schemas.microsoft.com/office/drawing/2010/main"/>
              </a:ext>
            </a:extLst>
          </a:blip>
          <a:srcRect/>
          <a:stretch>
            <a:fillRect/>
          </a:stretch>
        </p:blipFill>
        <p:spPr bwMode="auto">
          <a:xfrm>
            <a:off x="10691040" y="3488709"/>
            <a:ext cx="1125866" cy="146304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14FBE837-F433-1643-901A-F25258482233}"/>
              </a:ext>
            </a:extLst>
          </p:cNvPr>
          <p:cNvPicPr>
            <a:picLocks noChangeAspect="1" noChangeArrowheads="1"/>
          </p:cNvPicPr>
          <p:nvPr/>
        </p:nvPicPr>
        <p:blipFill>
          <a:blip r:embed="rId24" cstate="email">
            <a:extLst>
              <a:ext uri="{28A0092B-C50C-407E-A947-70E740481C1C}">
                <a14:useLocalDpi xmlns:a14="http://schemas.microsoft.com/office/drawing/2010/main"/>
              </a:ext>
            </a:extLst>
          </a:blip>
          <a:srcRect/>
          <a:stretch>
            <a:fillRect/>
          </a:stretch>
        </p:blipFill>
        <p:spPr bwMode="auto">
          <a:xfrm>
            <a:off x="10130208" y="5036595"/>
            <a:ext cx="1125866" cy="14745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501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6E1CEB-F40C-EB46-AE42-94921324FD7D}"/>
              </a:ext>
            </a:extLst>
          </p:cNvPr>
          <p:cNvSpPr txBox="1"/>
          <p:nvPr/>
        </p:nvSpPr>
        <p:spPr>
          <a:xfrm>
            <a:off x="-1" y="37572"/>
            <a:ext cx="8277101" cy="400110"/>
          </a:xfrm>
          <a:prstGeom prst="rect">
            <a:avLst/>
          </a:prstGeom>
          <a:noFill/>
        </p:spPr>
        <p:txBody>
          <a:bodyPr wrap="square" rtlCol="0">
            <a:spAutoFit/>
          </a:bodyPr>
          <a:lstStyle/>
          <a:p>
            <a:r>
              <a:rPr lang="en-US" sz="2000" b="1" dirty="0"/>
              <a:t>Bayesian Exercise Questions &amp; Conditional Probability Questions</a:t>
            </a:r>
          </a:p>
        </p:txBody>
      </p:sp>
      <p:sp>
        <p:nvSpPr>
          <p:cNvPr id="3" name="TextBox 2">
            <a:extLst>
              <a:ext uri="{FF2B5EF4-FFF2-40B4-BE49-F238E27FC236}">
                <a16:creationId xmlns:a16="http://schemas.microsoft.com/office/drawing/2014/main" id="{42F87632-23F8-1548-BE7C-6E509D69DC76}"/>
              </a:ext>
            </a:extLst>
          </p:cNvPr>
          <p:cNvSpPr txBox="1"/>
          <p:nvPr/>
        </p:nvSpPr>
        <p:spPr>
          <a:xfrm>
            <a:off x="118753" y="560792"/>
            <a:ext cx="8906494" cy="4185761"/>
          </a:xfrm>
          <a:prstGeom prst="rect">
            <a:avLst/>
          </a:prstGeom>
          <a:noFill/>
        </p:spPr>
        <p:txBody>
          <a:bodyPr wrap="square" rtlCol="0">
            <a:spAutoFit/>
          </a:bodyPr>
          <a:lstStyle/>
          <a:p>
            <a:pPr marL="285750" indent="-285750">
              <a:buFont typeface="Arial" panose="020B0604020202020204" pitchFamily="34" charset="0"/>
              <a:buChar char="•"/>
            </a:pPr>
            <a:r>
              <a:rPr lang="en-US" dirty="0"/>
              <a:t>A jar has 1000 coins, of which 999 are fair and 1 is double-headed. </a:t>
            </a:r>
            <a:br>
              <a:rPr lang="en-US" dirty="0"/>
            </a:br>
            <a:r>
              <a:rPr lang="en-US" dirty="0"/>
              <a:t>Pick a coin at random, and toss it 10 times. </a:t>
            </a:r>
            <a:br>
              <a:rPr lang="en-US" dirty="0"/>
            </a:br>
            <a:r>
              <a:rPr lang="en-US" dirty="0"/>
              <a:t>Given that you see 10 heads, what is the probability that the next toss of that coin is also a head?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50% of all people who receive a first interview receive a second interview.</a:t>
            </a:r>
            <a:br>
              <a:rPr lang="en-US" dirty="0"/>
            </a:br>
            <a:r>
              <a:rPr lang="en-US" dirty="0"/>
              <a:t>95% of those who got a second interview felt they had a good first interview.</a:t>
            </a:r>
            <a:br>
              <a:rPr lang="en-US" dirty="0"/>
            </a:br>
            <a:r>
              <a:rPr lang="en-US" dirty="0"/>
              <a:t>75% of those who didn't get a second interview felt they had a good first interview.</a:t>
            </a:r>
            <a:br>
              <a:rPr lang="en-US" dirty="0"/>
            </a:br>
            <a:r>
              <a:rPr lang="en-US" dirty="0"/>
              <a:t>If you feel that you had a good first interview, what is the probability you will receive a second interview?</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You're about to get on a plane to Seattle. You want to know if you should bring an umbrella. You call 3 random friends of yours who live there and ask each independently if it's raining. Each of your friends has a 2/3 chance of telling you the truth and a 1/3 chance of messing with you by lying. All 3 friends tell you that "Yes" it is raining. What is the probability that it's actually raining in Seattle?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Drawing a pair of (x, y) from a joint Gaussian distribution with 0 covariance. Knowing the </a:t>
            </a:r>
            <a:r>
              <a:rPr lang="en-US" dirty="0" err="1"/>
              <a:t>stndard</a:t>
            </a:r>
            <a:r>
              <a:rPr lang="en-US" dirty="0"/>
              <a:t> deviations of x and y and knowing z = x + y, what is your best guess for x?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5 babies in a room, 2 boys and 3 girls. one baby with unknown sex is added. Randomly choose one baby and the result is a boy. What's the prob that the added baby is a boy?</a:t>
            </a:r>
          </a:p>
        </p:txBody>
      </p:sp>
      <p:sp>
        <p:nvSpPr>
          <p:cNvPr id="4" name="TextBox 3">
            <a:extLst>
              <a:ext uri="{FF2B5EF4-FFF2-40B4-BE49-F238E27FC236}">
                <a16:creationId xmlns:a16="http://schemas.microsoft.com/office/drawing/2014/main" id="{1233587D-200E-7241-9DB9-3DF608B2814A}"/>
              </a:ext>
            </a:extLst>
          </p:cNvPr>
          <p:cNvSpPr txBox="1"/>
          <p:nvPr/>
        </p:nvSpPr>
        <p:spPr>
          <a:xfrm>
            <a:off x="118753" y="5700156"/>
            <a:ext cx="9239003" cy="738664"/>
          </a:xfrm>
          <a:prstGeom prst="rect">
            <a:avLst/>
          </a:prstGeom>
          <a:noFill/>
        </p:spPr>
        <p:txBody>
          <a:bodyPr wrap="square" rtlCol="0">
            <a:spAutoFit/>
          </a:bodyPr>
          <a:lstStyle/>
          <a:p>
            <a:r>
              <a:rPr lang="en-US" dirty="0"/>
              <a:t> - </a:t>
            </a:r>
            <a:r>
              <a:rPr lang="en-US" dirty="0">
                <a:hlinkClick r:id="rId2"/>
              </a:rPr>
              <a:t>https://www.glassdoor.com/Interview/bayesian-interview-questions-SRCH_KT0,8.htm</a:t>
            </a:r>
            <a:r>
              <a:rPr lang="en-US" dirty="0"/>
              <a:t> – </a:t>
            </a:r>
          </a:p>
          <a:p>
            <a:r>
              <a:rPr lang="en-US" dirty="0"/>
              <a:t> - - </a:t>
            </a:r>
          </a:p>
          <a:p>
            <a:endParaRPr lang="en-US" dirty="0"/>
          </a:p>
        </p:txBody>
      </p:sp>
    </p:spTree>
    <p:extLst>
      <p:ext uri="{BB962C8B-B14F-4D97-AF65-F5344CB8AC3E}">
        <p14:creationId xmlns:p14="http://schemas.microsoft.com/office/powerpoint/2010/main" val="2196273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E31AB4-7740-204E-B42C-A6C2F88F06FA}"/>
              </a:ext>
            </a:extLst>
          </p:cNvPr>
          <p:cNvSpPr/>
          <p:nvPr/>
        </p:nvSpPr>
        <p:spPr>
          <a:xfrm>
            <a:off x="613423" y="1081825"/>
            <a:ext cx="3438659" cy="2347175"/>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3" name="TextBox 2">
            <a:extLst>
              <a:ext uri="{FF2B5EF4-FFF2-40B4-BE49-F238E27FC236}">
                <a16:creationId xmlns:a16="http://schemas.microsoft.com/office/drawing/2014/main" id="{FD8F2B0F-F8E3-874A-92B1-5FAAD5BE74E3}"/>
              </a:ext>
            </a:extLst>
          </p:cNvPr>
          <p:cNvSpPr txBox="1"/>
          <p:nvPr/>
        </p:nvSpPr>
        <p:spPr>
          <a:xfrm>
            <a:off x="0" y="0"/>
            <a:ext cx="4585855" cy="523220"/>
          </a:xfrm>
          <a:prstGeom prst="rect">
            <a:avLst/>
          </a:prstGeom>
          <a:noFill/>
        </p:spPr>
        <p:txBody>
          <a:bodyPr wrap="square" rtlCol="0">
            <a:spAutoFit/>
          </a:bodyPr>
          <a:lstStyle/>
          <a:p>
            <a:r>
              <a:rPr lang="en-US" sz="2800" b="1" dirty="0"/>
              <a:t>Bayesian Data Analysis</a:t>
            </a:r>
          </a:p>
        </p:txBody>
      </p:sp>
      <p:sp>
        <p:nvSpPr>
          <p:cNvPr id="4" name="TextBox 3">
            <a:extLst>
              <a:ext uri="{FF2B5EF4-FFF2-40B4-BE49-F238E27FC236}">
                <a16:creationId xmlns:a16="http://schemas.microsoft.com/office/drawing/2014/main" id="{344EB4DF-E6B0-BE43-AAD2-125543C30EC4}"/>
              </a:ext>
            </a:extLst>
          </p:cNvPr>
          <p:cNvSpPr txBox="1"/>
          <p:nvPr/>
        </p:nvSpPr>
        <p:spPr>
          <a:xfrm>
            <a:off x="798297" y="1308451"/>
            <a:ext cx="3068910" cy="646331"/>
          </a:xfrm>
          <a:prstGeom prst="rect">
            <a:avLst/>
          </a:prstGeom>
          <a:noFill/>
        </p:spPr>
        <p:txBody>
          <a:bodyPr wrap="square" rtlCol="0">
            <a:spAutoFit/>
          </a:bodyPr>
          <a:lstStyle/>
          <a:p>
            <a:pPr algn="ctr"/>
            <a:r>
              <a:rPr lang="en-US" sz="1800" dirty="0"/>
              <a:t>Unknown Parameters (priors)</a:t>
            </a:r>
          </a:p>
        </p:txBody>
      </p:sp>
      <p:sp>
        <p:nvSpPr>
          <p:cNvPr id="5" name="TextBox 4">
            <a:extLst>
              <a:ext uri="{FF2B5EF4-FFF2-40B4-BE49-F238E27FC236}">
                <a16:creationId xmlns:a16="http://schemas.microsoft.com/office/drawing/2014/main" id="{9BD2C10F-4995-D744-80AD-8D18F2145922}"/>
              </a:ext>
            </a:extLst>
          </p:cNvPr>
          <p:cNvSpPr txBox="1"/>
          <p:nvPr/>
        </p:nvSpPr>
        <p:spPr>
          <a:xfrm>
            <a:off x="798297" y="2748944"/>
            <a:ext cx="3068910" cy="369332"/>
          </a:xfrm>
          <a:prstGeom prst="rect">
            <a:avLst/>
          </a:prstGeom>
          <a:noFill/>
        </p:spPr>
        <p:txBody>
          <a:bodyPr wrap="square" rtlCol="0">
            <a:spAutoFit/>
          </a:bodyPr>
          <a:lstStyle/>
          <a:p>
            <a:pPr algn="ctr"/>
            <a:r>
              <a:rPr lang="en-US" sz="1800" dirty="0"/>
              <a:t>Model to generate data</a:t>
            </a:r>
          </a:p>
        </p:txBody>
      </p:sp>
      <p:sp>
        <p:nvSpPr>
          <p:cNvPr id="6" name="TextBox 5">
            <a:extLst>
              <a:ext uri="{FF2B5EF4-FFF2-40B4-BE49-F238E27FC236}">
                <a16:creationId xmlns:a16="http://schemas.microsoft.com/office/drawing/2014/main" id="{BD18747A-3F88-8B46-958A-68AA13FA2897}"/>
              </a:ext>
            </a:extLst>
          </p:cNvPr>
          <p:cNvSpPr txBox="1"/>
          <p:nvPr/>
        </p:nvSpPr>
        <p:spPr>
          <a:xfrm>
            <a:off x="798297" y="4151248"/>
            <a:ext cx="3068910" cy="369332"/>
          </a:xfrm>
          <a:prstGeom prst="rect">
            <a:avLst/>
          </a:prstGeom>
          <a:noFill/>
        </p:spPr>
        <p:txBody>
          <a:bodyPr wrap="square" rtlCol="0">
            <a:spAutoFit/>
          </a:bodyPr>
          <a:lstStyle/>
          <a:p>
            <a:pPr algn="ctr"/>
            <a:r>
              <a:rPr lang="en-US" sz="1800" dirty="0"/>
              <a:t>Observed Data</a:t>
            </a:r>
          </a:p>
        </p:txBody>
      </p:sp>
      <p:sp>
        <p:nvSpPr>
          <p:cNvPr id="7" name="Down Arrow 6">
            <a:extLst>
              <a:ext uri="{FF2B5EF4-FFF2-40B4-BE49-F238E27FC236}">
                <a16:creationId xmlns:a16="http://schemas.microsoft.com/office/drawing/2014/main" id="{11C8CA14-CFCA-F44D-80AD-26E19612414D}"/>
              </a:ext>
            </a:extLst>
          </p:cNvPr>
          <p:cNvSpPr/>
          <p:nvPr/>
        </p:nvSpPr>
        <p:spPr>
          <a:xfrm>
            <a:off x="2231071" y="2026696"/>
            <a:ext cx="203363" cy="7222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Down Arrow 7">
            <a:extLst>
              <a:ext uri="{FF2B5EF4-FFF2-40B4-BE49-F238E27FC236}">
                <a16:creationId xmlns:a16="http://schemas.microsoft.com/office/drawing/2014/main" id="{A6BF515A-4A50-8943-9DC6-BE6FE6D7A7FE}"/>
              </a:ext>
            </a:extLst>
          </p:cNvPr>
          <p:cNvSpPr/>
          <p:nvPr/>
        </p:nvSpPr>
        <p:spPr>
          <a:xfrm>
            <a:off x="2231071" y="3201831"/>
            <a:ext cx="203363" cy="9494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TextBox 9">
            <a:extLst>
              <a:ext uri="{FF2B5EF4-FFF2-40B4-BE49-F238E27FC236}">
                <a16:creationId xmlns:a16="http://schemas.microsoft.com/office/drawing/2014/main" id="{92B4B3A9-26DA-D046-8E9C-F3AC8C6DDDED}"/>
              </a:ext>
            </a:extLst>
          </p:cNvPr>
          <p:cNvSpPr txBox="1"/>
          <p:nvPr/>
        </p:nvSpPr>
        <p:spPr>
          <a:xfrm>
            <a:off x="5299981" y="690465"/>
            <a:ext cx="4397811" cy="1569660"/>
          </a:xfrm>
          <a:prstGeom prst="rect">
            <a:avLst/>
          </a:prstGeom>
          <a:noFill/>
        </p:spPr>
        <p:txBody>
          <a:bodyPr wrap="square" rtlCol="0">
            <a:spAutoFit/>
          </a:bodyPr>
          <a:lstStyle/>
          <a:p>
            <a:r>
              <a:rPr lang="en-US" sz="1600" dirty="0"/>
              <a:t>We know the observed data.</a:t>
            </a:r>
          </a:p>
          <a:p>
            <a:endParaRPr lang="en-US" sz="1600" dirty="0"/>
          </a:p>
          <a:p>
            <a:r>
              <a:rPr lang="en-US" sz="1600" dirty="0"/>
              <a:t>We are trying to figure out the unknown parameters.</a:t>
            </a:r>
          </a:p>
          <a:p>
            <a:endParaRPr lang="en-US" sz="1600" dirty="0"/>
          </a:p>
          <a:p>
            <a:r>
              <a:rPr lang="en-US" sz="1600" dirty="0"/>
              <a:t>This is the reverse probability problem.</a:t>
            </a:r>
          </a:p>
        </p:txBody>
      </p:sp>
      <p:sp>
        <p:nvSpPr>
          <p:cNvPr id="11" name="TextBox 10">
            <a:extLst>
              <a:ext uri="{FF2B5EF4-FFF2-40B4-BE49-F238E27FC236}">
                <a16:creationId xmlns:a16="http://schemas.microsoft.com/office/drawing/2014/main" id="{D9CCC619-C946-BF4B-AE53-CAE6F9A0BD7D}"/>
              </a:ext>
            </a:extLst>
          </p:cNvPr>
          <p:cNvSpPr txBox="1"/>
          <p:nvPr/>
        </p:nvSpPr>
        <p:spPr>
          <a:xfrm>
            <a:off x="5299980" y="2767280"/>
            <a:ext cx="6587219" cy="1569660"/>
          </a:xfrm>
          <a:prstGeom prst="rect">
            <a:avLst/>
          </a:prstGeom>
          <a:noFill/>
        </p:spPr>
        <p:txBody>
          <a:bodyPr wrap="square" rtlCol="0">
            <a:spAutoFit/>
          </a:bodyPr>
          <a:lstStyle/>
          <a:p>
            <a:r>
              <a:rPr lang="en-US" sz="1600" b="1" dirty="0">
                <a:solidFill>
                  <a:srgbClr val="FF0000"/>
                </a:solidFill>
              </a:rPr>
              <a:t>Bayesian Data Analysis</a:t>
            </a:r>
            <a:r>
              <a:rPr lang="en-US" sz="1600" dirty="0"/>
              <a:t> – a method of figuring our "</a:t>
            </a:r>
            <a:r>
              <a:rPr lang="en-US" sz="1600" b="1" dirty="0">
                <a:solidFill>
                  <a:srgbClr val="0070C0"/>
                </a:solidFill>
              </a:rPr>
              <a:t>unknowns</a:t>
            </a:r>
            <a:r>
              <a:rPr lang="en-US" sz="1600" dirty="0"/>
              <a:t>".</a:t>
            </a:r>
          </a:p>
          <a:p>
            <a:endParaRPr lang="en-US" sz="1600" dirty="0"/>
          </a:p>
          <a:p>
            <a:r>
              <a:rPr lang="en-US" sz="1600" dirty="0"/>
              <a:t>It requires three things:</a:t>
            </a:r>
          </a:p>
          <a:p>
            <a:pPr marL="285750" indent="-285750">
              <a:buFont typeface="Arial" panose="020B0604020202020204" pitchFamily="34" charset="0"/>
              <a:buChar char="•"/>
            </a:pPr>
            <a:r>
              <a:rPr lang="en-US" sz="1600" b="1" dirty="0">
                <a:solidFill>
                  <a:srgbClr val="0070C0"/>
                </a:solidFill>
              </a:rPr>
              <a:t>Data</a:t>
            </a:r>
          </a:p>
          <a:p>
            <a:pPr marL="285750" indent="-285750">
              <a:buFont typeface="Arial" panose="020B0604020202020204" pitchFamily="34" charset="0"/>
              <a:buChar char="•"/>
            </a:pPr>
            <a:r>
              <a:rPr lang="en-US" sz="1600" b="1" dirty="0">
                <a:solidFill>
                  <a:srgbClr val="0070C0"/>
                </a:solidFill>
              </a:rPr>
              <a:t>Generative model</a:t>
            </a:r>
          </a:p>
          <a:p>
            <a:pPr marL="285750" indent="-285750">
              <a:buFont typeface="Arial" panose="020B0604020202020204" pitchFamily="34" charset="0"/>
              <a:buChar char="•"/>
            </a:pPr>
            <a:r>
              <a:rPr lang="en-US" sz="1600" b="1" dirty="0">
                <a:solidFill>
                  <a:srgbClr val="0070C0"/>
                </a:solidFill>
              </a:rPr>
              <a:t>Priors</a:t>
            </a:r>
            <a:r>
              <a:rPr lang="en-US" sz="1600" dirty="0"/>
              <a:t> – what information the model has before seeing the data.</a:t>
            </a:r>
          </a:p>
        </p:txBody>
      </p:sp>
      <p:sp>
        <p:nvSpPr>
          <p:cNvPr id="2" name="TextBox 1">
            <a:extLst>
              <a:ext uri="{FF2B5EF4-FFF2-40B4-BE49-F238E27FC236}">
                <a16:creationId xmlns:a16="http://schemas.microsoft.com/office/drawing/2014/main" id="{31003F2E-D654-9C4C-86C6-D3001FE7E0E8}"/>
              </a:ext>
            </a:extLst>
          </p:cNvPr>
          <p:cNvSpPr txBox="1"/>
          <p:nvPr/>
        </p:nvSpPr>
        <p:spPr>
          <a:xfrm>
            <a:off x="5299980" y="4854933"/>
            <a:ext cx="5805054" cy="1384995"/>
          </a:xfrm>
          <a:prstGeom prst="rect">
            <a:avLst/>
          </a:prstGeom>
          <a:noFill/>
        </p:spPr>
        <p:txBody>
          <a:bodyPr wrap="square" rtlCol="0">
            <a:spAutoFit/>
          </a:bodyPr>
          <a:lstStyle/>
          <a:p>
            <a:r>
              <a:rPr lang="en-US" dirty="0"/>
              <a:t>Note about Priors (Prior Distributions).</a:t>
            </a:r>
          </a:p>
          <a:p>
            <a:endParaRPr lang="en-US" dirty="0"/>
          </a:p>
          <a:p>
            <a:r>
              <a:rPr lang="en-US" dirty="0"/>
              <a:t>Bayesian approach (philosophy) is </a:t>
            </a:r>
            <a:r>
              <a:rPr lang="en-US" b="1" dirty="0">
                <a:solidFill>
                  <a:srgbClr val="00B050"/>
                </a:solidFill>
              </a:rPr>
              <a:t>to treat beliefs as probability</a:t>
            </a:r>
            <a:r>
              <a:rPr lang="en-US" dirty="0"/>
              <a:t>.</a:t>
            </a:r>
          </a:p>
          <a:p>
            <a:r>
              <a:rPr lang="en-US" dirty="0"/>
              <a:t>This is actually a very common human way of thinking.</a:t>
            </a:r>
          </a:p>
          <a:p>
            <a:r>
              <a:rPr lang="en-US" dirty="0"/>
              <a:t>We employ it constantly as we interact with the world.</a:t>
            </a:r>
          </a:p>
          <a:p>
            <a:r>
              <a:rPr lang="en-US" dirty="0"/>
              <a:t>We gather evidence to form beliefs.</a:t>
            </a:r>
          </a:p>
        </p:txBody>
      </p:sp>
    </p:spTree>
    <p:extLst>
      <p:ext uri="{BB962C8B-B14F-4D97-AF65-F5344CB8AC3E}">
        <p14:creationId xmlns:p14="http://schemas.microsoft.com/office/powerpoint/2010/main" val="393128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5A3E503-F444-8740-9959-BAADA127EBBD}"/>
              </a:ext>
            </a:extLst>
          </p:cNvPr>
          <p:cNvSpPr txBox="1"/>
          <p:nvPr/>
        </p:nvSpPr>
        <p:spPr>
          <a:xfrm>
            <a:off x="-65351" y="0"/>
            <a:ext cx="4585855" cy="523220"/>
          </a:xfrm>
          <a:prstGeom prst="rect">
            <a:avLst/>
          </a:prstGeom>
          <a:noFill/>
        </p:spPr>
        <p:txBody>
          <a:bodyPr wrap="square" rtlCol="0">
            <a:spAutoFit/>
          </a:bodyPr>
          <a:lstStyle/>
          <a:p>
            <a:r>
              <a:rPr lang="en-US" sz="2800" b="1" dirty="0"/>
              <a:t>Confidence vs Credibility</a:t>
            </a:r>
          </a:p>
        </p:txBody>
      </p:sp>
      <p:sp>
        <p:nvSpPr>
          <p:cNvPr id="3" name="TextBox 2">
            <a:extLst>
              <a:ext uri="{FF2B5EF4-FFF2-40B4-BE49-F238E27FC236}">
                <a16:creationId xmlns:a16="http://schemas.microsoft.com/office/drawing/2014/main" id="{34C986C8-6494-5542-A5B4-2B5DE3F7F949}"/>
              </a:ext>
            </a:extLst>
          </p:cNvPr>
          <p:cNvSpPr txBox="1"/>
          <p:nvPr/>
        </p:nvSpPr>
        <p:spPr>
          <a:xfrm>
            <a:off x="193963" y="904886"/>
            <a:ext cx="3824583" cy="1477328"/>
          </a:xfrm>
          <a:prstGeom prst="rect">
            <a:avLst/>
          </a:prstGeom>
          <a:noFill/>
        </p:spPr>
        <p:txBody>
          <a:bodyPr wrap="square" rtlCol="0">
            <a:spAutoFit/>
          </a:bodyPr>
          <a:lstStyle/>
          <a:p>
            <a:r>
              <a:rPr lang="en-US" sz="2000" b="1" dirty="0" err="1">
                <a:solidFill>
                  <a:srgbClr val="FF0000"/>
                </a:solidFill>
              </a:rPr>
              <a:t>Bayesianism</a:t>
            </a:r>
            <a:r>
              <a:rPr lang="en-US" dirty="0"/>
              <a:t>: </a:t>
            </a:r>
            <a:r>
              <a:rPr lang="en-US" b="1" dirty="0">
                <a:solidFill>
                  <a:srgbClr val="00B050"/>
                </a:solidFill>
              </a:rPr>
              <a:t>Parameter Estimation</a:t>
            </a:r>
          </a:p>
          <a:p>
            <a:r>
              <a:rPr lang="en-US" dirty="0"/>
              <a:t>probabilistic statement about </a:t>
            </a:r>
          </a:p>
          <a:p>
            <a:endParaRPr lang="en-US" dirty="0"/>
          </a:p>
          <a:p>
            <a:r>
              <a:rPr lang="en-US" dirty="0"/>
              <a:t>model parameters </a:t>
            </a:r>
          </a:p>
          <a:p>
            <a:endParaRPr lang="en-US" dirty="0"/>
          </a:p>
          <a:p>
            <a:r>
              <a:rPr lang="en-US" dirty="0"/>
              <a:t>given a fixed credible region</a:t>
            </a:r>
          </a:p>
        </p:txBody>
      </p:sp>
      <p:sp>
        <p:nvSpPr>
          <p:cNvPr id="4" name="TextBox 3">
            <a:extLst>
              <a:ext uri="{FF2B5EF4-FFF2-40B4-BE49-F238E27FC236}">
                <a16:creationId xmlns:a16="http://schemas.microsoft.com/office/drawing/2014/main" id="{EED3848A-8A25-2249-A3FC-A28BF38BEC4C}"/>
              </a:ext>
            </a:extLst>
          </p:cNvPr>
          <p:cNvSpPr txBox="1"/>
          <p:nvPr/>
        </p:nvSpPr>
        <p:spPr>
          <a:xfrm>
            <a:off x="193962" y="3777454"/>
            <a:ext cx="3824583" cy="1692771"/>
          </a:xfrm>
          <a:prstGeom prst="rect">
            <a:avLst/>
          </a:prstGeom>
          <a:noFill/>
        </p:spPr>
        <p:txBody>
          <a:bodyPr wrap="square" rtlCol="0">
            <a:spAutoFit/>
          </a:bodyPr>
          <a:lstStyle/>
          <a:p>
            <a:r>
              <a:rPr lang="en-US" sz="2000" b="1" dirty="0">
                <a:solidFill>
                  <a:srgbClr val="FF0000"/>
                </a:solidFill>
              </a:rPr>
              <a:t>Frequentism:</a:t>
            </a:r>
            <a:r>
              <a:rPr lang="en-US" dirty="0"/>
              <a:t> </a:t>
            </a:r>
            <a:r>
              <a:rPr lang="en-US" b="1" dirty="0">
                <a:solidFill>
                  <a:srgbClr val="00B050"/>
                </a:solidFill>
              </a:rPr>
              <a:t>Hypothesis Testing</a:t>
            </a:r>
          </a:p>
          <a:p>
            <a:r>
              <a:rPr lang="en-US" dirty="0"/>
              <a:t>probabilistic statement about </a:t>
            </a:r>
          </a:p>
          <a:p>
            <a:endParaRPr lang="en-US" dirty="0"/>
          </a:p>
          <a:p>
            <a:r>
              <a:rPr lang="en-US" dirty="0"/>
              <a:t>a recipe for generating </a:t>
            </a:r>
          </a:p>
          <a:p>
            <a:r>
              <a:rPr lang="en-US" dirty="0"/>
              <a:t>confidence intervals</a:t>
            </a:r>
          </a:p>
          <a:p>
            <a:endParaRPr lang="en-US" dirty="0"/>
          </a:p>
          <a:p>
            <a:r>
              <a:rPr lang="en-US" dirty="0"/>
              <a:t>given a fixed model parameter</a:t>
            </a:r>
          </a:p>
        </p:txBody>
      </p:sp>
      <p:sp>
        <p:nvSpPr>
          <p:cNvPr id="5" name="Oval 4">
            <a:extLst>
              <a:ext uri="{FF2B5EF4-FFF2-40B4-BE49-F238E27FC236}">
                <a16:creationId xmlns:a16="http://schemas.microsoft.com/office/drawing/2014/main" id="{97595D3F-C164-0840-A6D6-EBC1EDB6388E}"/>
              </a:ext>
            </a:extLst>
          </p:cNvPr>
          <p:cNvSpPr/>
          <p:nvPr/>
        </p:nvSpPr>
        <p:spPr>
          <a:xfrm>
            <a:off x="4311296" y="902468"/>
            <a:ext cx="3017520" cy="1232379"/>
          </a:xfrm>
          <a:prstGeom prst="ellipse">
            <a:avLst/>
          </a:prstGeom>
          <a:solidFill>
            <a:schemeClr val="accent5">
              <a:lumMod val="20000"/>
              <a:lumOff val="80000"/>
              <a:alpha val="70672"/>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389F32D-E4AF-F74B-B423-B6CF1ADA4514}"/>
              </a:ext>
            </a:extLst>
          </p:cNvPr>
          <p:cNvSpPr/>
          <p:nvPr/>
        </p:nvSpPr>
        <p:spPr>
          <a:xfrm>
            <a:off x="4268121" y="3608771"/>
            <a:ext cx="2273857" cy="1232379"/>
          </a:xfrm>
          <a:prstGeom prst="ellipse">
            <a:avLst/>
          </a:prstGeom>
          <a:solidFill>
            <a:schemeClr val="accent5">
              <a:lumMod val="20000"/>
              <a:lumOff val="80000"/>
              <a:alpha val="35911"/>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971E320-B45D-DC49-9CD1-B08E949D34C1}"/>
              </a:ext>
            </a:extLst>
          </p:cNvPr>
          <p:cNvSpPr/>
          <p:nvPr/>
        </p:nvSpPr>
        <p:spPr>
          <a:xfrm rot="965329">
            <a:off x="5276487" y="4365250"/>
            <a:ext cx="2057528" cy="1232379"/>
          </a:xfrm>
          <a:prstGeom prst="ellipse">
            <a:avLst/>
          </a:prstGeom>
          <a:solidFill>
            <a:schemeClr val="accent5">
              <a:lumMod val="20000"/>
              <a:lumOff val="80000"/>
              <a:alpha val="35911"/>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D137703-CE6E-FB49-ACEE-A14BFBBC126E}"/>
              </a:ext>
            </a:extLst>
          </p:cNvPr>
          <p:cNvSpPr/>
          <p:nvPr/>
        </p:nvSpPr>
        <p:spPr>
          <a:xfrm rot="20412797">
            <a:off x="5657103" y="3660341"/>
            <a:ext cx="1999873" cy="1232379"/>
          </a:xfrm>
          <a:prstGeom prst="ellipse">
            <a:avLst/>
          </a:prstGeom>
          <a:solidFill>
            <a:schemeClr val="accent5">
              <a:lumMod val="20000"/>
              <a:lumOff val="80000"/>
              <a:alpha val="35911"/>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B82C0F5-E1B3-2F41-9437-1892493D73C6}"/>
              </a:ext>
            </a:extLst>
          </p:cNvPr>
          <p:cNvSpPr/>
          <p:nvPr/>
        </p:nvSpPr>
        <p:spPr>
          <a:xfrm>
            <a:off x="4777192" y="1224189"/>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A9DEC98-9184-0042-8FCD-BE315EE1B302}"/>
              </a:ext>
            </a:extLst>
          </p:cNvPr>
          <p:cNvSpPr/>
          <p:nvPr/>
        </p:nvSpPr>
        <p:spPr>
          <a:xfrm>
            <a:off x="4664182" y="1588259"/>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FC0CCFB6-ABDF-0F48-B91D-96BD9D06FF92}"/>
              </a:ext>
            </a:extLst>
          </p:cNvPr>
          <p:cNvSpPr/>
          <p:nvPr/>
        </p:nvSpPr>
        <p:spPr>
          <a:xfrm>
            <a:off x="5918303" y="1390565"/>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9D6AF0D-4587-7A42-8D51-E0DC365C8D14}"/>
              </a:ext>
            </a:extLst>
          </p:cNvPr>
          <p:cNvSpPr/>
          <p:nvPr/>
        </p:nvSpPr>
        <p:spPr>
          <a:xfrm>
            <a:off x="5234392" y="1681389"/>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907320EE-28A9-284A-B12A-770FA0ABE4AD}"/>
              </a:ext>
            </a:extLst>
          </p:cNvPr>
          <p:cNvSpPr/>
          <p:nvPr/>
        </p:nvSpPr>
        <p:spPr>
          <a:xfrm>
            <a:off x="5264167" y="1105980"/>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8579B37-E01E-664F-8F4C-083685EB2437}"/>
              </a:ext>
            </a:extLst>
          </p:cNvPr>
          <p:cNvSpPr/>
          <p:nvPr/>
        </p:nvSpPr>
        <p:spPr>
          <a:xfrm>
            <a:off x="5491408" y="1412468"/>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9B0E2BC-5D03-3341-9854-DFF10299782B}"/>
              </a:ext>
            </a:extLst>
          </p:cNvPr>
          <p:cNvSpPr/>
          <p:nvPr/>
        </p:nvSpPr>
        <p:spPr>
          <a:xfrm>
            <a:off x="5728519" y="974410"/>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361876C-0846-EA45-A05C-86C2E7B861C9}"/>
              </a:ext>
            </a:extLst>
          </p:cNvPr>
          <p:cNvSpPr/>
          <p:nvPr/>
        </p:nvSpPr>
        <p:spPr>
          <a:xfrm>
            <a:off x="6281604" y="1758333"/>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FBB75ED-CC7C-144E-964C-7C14A754F150}"/>
              </a:ext>
            </a:extLst>
          </p:cNvPr>
          <p:cNvSpPr/>
          <p:nvPr/>
        </p:nvSpPr>
        <p:spPr>
          <a:xfrm>
            <a:off x="6535044" y="1293791"/>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39F93DF-8AB8-BA4E-BD98-C1C92669B7B7}"/>
              </a:ext>
            </a:extLst>
          </p:cNvPr>
          <p:cNvSpPr/>
          <p:nvPr/>
        </p:nvSpPr>
        <p:spPr>
          <a:xfrm>
            <a:off x="6318744" y="973282"/>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1680A35-4E34-1D4E-A54E-FEEE28D00C07}"/>
              </a:ext>
            </a:extLst>
          </p:cNvPr>
          <p:cNvSpPr/>
          <p:nvPr/>
        </p:nvSpPr>
        <p:spPr>
          <a:xfrm>
            <a:off x="6864464" y="1250398"/>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298DDC5-F068-6140-8F06-B936894D64BE}"/>
              </a:ext>
            </a:extLst>
          </p:cNvPr>
          <p:cNvSpPr/>
          <p:nvPr/>
        </p:nvSpPr>
        <p:spPr>
          <a:xfrm>
            <a:off x="5125137" y="1293062"/>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3355E27-83EF-0B41-97EE-326671135067}"/>
              </a:ext>
            </a:extLst>
          </p:cNvPr>
          <p:cNvSpPr/>
          <p:nvPr/>
        </p:nvSpPr>
        <p:spPr>
          <a:xfrm>
            <a:off x="5713138" y="1659486"/>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BD73340-6D1D-AE44-B09C-815640DC9FC8}"/>
              </a:ext>
            </a:extLst>
          </p:cNvPr>
          <p:cNvSpPr/>
          <p:nvPr/>
        </p:nvSpPr>
        <p:spPr>
          <a:xfrm>
            <a:off x="6609850" y="1483231"/>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C9430E1-6A51-E74C-AD08-B6208CCDFDE5}"/>
              </a:ext>
            </a:extLst>
          </p:cNvPr>
          <p:cNvSpPr/>
          <p:nvPr/>
        </p:nvSpPr>
        <p:spPr>
          <a:xfrm>
            <a:off x="5060420" y="1677319"/>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6D1FB04-5468-8F4E-9755-25EC0332A18A}"/>
              </a:ext>
            </a:extLst>
          </p:cNvPr>
          <p:cNvSpPr/>
          <p:nvPr/>
        </p:nvSpPr>
        <p:spPr>
          <a:xfrm>
            <a:off x="6036092" y="1179505"/>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146A4F47-2635-FE4D-BA59-CE43369FFE09}"/>
              </a:ext>
            </a:extLst>
          </p:cNvPr>
          <p:cNvSpPr/>
          <p:nvPr/>
        </p:nvSpPr>
        <p:spPr>
          <a:xfrm>
            <a:off x="5582337" y="1750262"/>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7633667-E8B9-1243-9559-B3506FE8D536}"/>
              </a:ext>
            </a:extLst>
          </p:cNvPr>
          <p:cNvSpPr/>
          <p:nvPr/>
        </p:nvSpPr>
        <p:spPr>
          <a:xfrm>
            <a:off x="5780061" y="4401368"/>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AC20ABF-F0A3-9045-B238-D3C46F483BE4}"/>
              </a:ext>
            </a:extLst>
          </p:cNvPr>
          <p:cNvSpPr/>
          <p:nvPr/>
        </p:nvSpPr>
        <p:spPr>
          <a:xfrm rot="17922373">
            <a:off x="4550099" y="4599030"/>
            <a:ext cx="2119979" cy="1232379"/>
          </a:xfrm>
          <a:prstGeom prst="ellipse">
            <a:avLst/>
          </a:prstGeom>
          <a:solidFill>
            <a:schemeClr val="accent5">
              <a:lumMod val="20000"/>
              <a:lumOff val="80000"/>
              <a:alpha val="35911"/>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440E9EA-43C4-C54E-98F3-E733DFA077D9}"/>
              </a:ext>
            </a:extLst>
          </p:cNvPr>
          <p:cNvSpPr/>
          <p:nvPr/>
        </p:nvSpPr>
        <p:spPr>
          <a:xfrm>
            <a:off x="2921676" y="1674506"/>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E895DA2D-D3D0-6547-A366-55CC61A6F780}"/>
              </a:ext>
            </a:extLst>
          </p:cNvPr>
          <p:cNvSpPr/>
          <p:nvPr/>
        </p:nvSpPr>
        <p:spPr>
          <a:xfrm>
            <a:off x="2700289" y="2119084"/>
            <a:ext cx="737242" cy="231018"/>
          </a:xfrm>
          <a:prstGeom prst="ellipse">
            <a:avLst/>
          </a:prstGeom>
          <a:solidFill>
            <a:schemeClr val="accent5">
              <a:lumMod val="20000"/>
              <a:lumOff val="80000"/>
              <a:alpha val="70672"/>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4E7C7C7-5362-AB42-9D0B-48F844AE0C7F}"/>
              </a:ext>
            </a:extLst>
          </p:cNvPr>
          <p:cNvSpPr/>
          <p:nvPr/>
        </p:nvSpPr>
        <p:spPr>
          <a:xfrm>
            <a:off x="2700289" y="4706644"/>
            <a:ext cx="737242" cy="231018"/>
          </a:xfrm>
          <a:prstGeom prst="ellipse">
            <a:avLst/>
          </a:prstGeom>
          <a:solidFill>
            <a:schemeClr val="accent5">
              <a:lumMod val="20000"/>
              <a:lumOff val="80000"/>
              <a:alpha val="70672"/>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E3F0682-C169-2B45-B192-6427C490D3B6}"/>
              </a:ext>
            </a:extLst>
          </p:cNvPr>
          <p:cNvSpPr/>
          <p:nvPr/>
        </p:nvSpPr>
        <p:spPr>
          <a:xfrm>
            <a:off x="2921676" y="5180331"/>
            <a:ext cx="294468" cy="294468"/>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17C850E5-2DF4-124E-AB45-622FF4D87943}"/>
              </a:ext>
            </a:extLst>
          </p:cNvPr>
          <p:cNvSpPr txBox="1"/>
          <p:nvPr/>
        </p:nvSpPr>
        <p:spPr>
          <a:xfrm>
            <a:off x="7983724" y="162602"/>
            <a:ext cx="4653976" cy="523220"/>
          </a:xfrm>
          <a:prstGeom prst="rect">
            <a:avLst/>
          </a:prstGeom>
          <a:noFill/>
        </p:spPr>
        <p:txBody>
          <a:bodyPr wrap="square" rtlCol="0">
            <a:spAutoFit/>
          </a:bodyPr>
          <a:lstStyle/>
          <a:p>
            <a:r>
              <a:rPr lang="en-US" dirty="0"/>
              <a:t>from Jake </a:t>
            </a:r>
            <a:r>
              <a:rPr lang="en-US" dirty="0" err="1"/>
              <a:t>VanderPlas</a:t>
            </a:r>
            <a:endParaRPr lang="en-US" dirty="0"/>
          </a:p>
          <a:p>
            <a:r>
              <a:rPr lang="en-US" dirty="0">
                <a:hlinkClick r:id="rId2"/>
              </a:rPr>
              <a:t>https://www.youtube.com/watch?v=KhAUfqhLakw</a:t>
            </a:r>
            <a:r>
              <a:rPr lang="en-US" dirty="0"/>
              <a:t> </a:t>
            </a:r>
          </a:p>
        </p:txBody>
      </p:sp>
      <p:sp>
        <p:nvSpPr>
          <p:cNvPr id="37" name="TextBox 36">
            <a:extLst>
              <a:ext uri="{FF2B5EF4-FFF2-40B4-BE49-F238E27FC236}">
                <a16:creationId xmlns:a16="http://schemas.microsoft.com/office/drawing/2014/main" id="{DCA3305E-3FC6-4041-ABE0-3DEA2DC4C76B}"/>
              </a:ext>
            </a:extLst>
          </p:cNvPr>
          <p:cNvSpPr txBox="1"/>
          <p:nvPr/>
        </p:nvSpPr>
        <p:spPr>
          <a:xfrm>
            <a:off x="8461363" y="3695285"/>
            <a:ext cx="3634531" cy="1815882"/>
          </a:xfrm>
          <a:prstGeom prst="rect">
            <a:avLst/>
          </a:prstGeom>
          <a:noFill/>
        </p:spPr>
        <p:txBody>
          <a:bodyPr wrap="square" rtlCol="0">
            <a:spAutoFit/>
          </a:bodyPr>
          <a:lstStyle/>
          <a:p>
            <a:r>
              <a:rPr lang="en-US" dirty="0"/>
              <a:t>In general, a frequentist's</a:t>
            </a:r>
          </a:p>
          <a:p>
            <a:r>
              <a:rPr lang="en-US" dirty="0"/>
              <a:t> </a:t>
            </a:r>
            <a:r>
              <a:rPr lang="en-US" b="1" dirty="0">
                <a:solidFill>
                  <a:srgbClr val="FF0000"/>
                </a:solidFill>
              </a:rPr>
              <a:t>95% Confidence Interval</a:t>
            </a:r>
          </a:p>
          <a:p>
            <a:r>
              <a:rPr lang="en-US" b="1" dirty="0">
                <a:solidFill>
                  <a:srgbClr val="00B050"/>
                </a:solidFill>
              </a:rPr>
              <a:t>is not 95% likely</a:t>
            </a:r>
            <a:r>
              <a:rPr lang="en-US" dirty="0"/>
              <a:t> to contain the true value!</a:t>
            </a:r>
          </a:p>
          <a:p>
            <a:endParaRPr lang="en-US" dirty="0"/>
          </a:p>
          <a:p>
            <a:r>
              <a:rPr lang="en-US" dirty="0"/>
              <a:t>A frequentist only states that:</a:t>
            </a:r>
          </a:p>
          <a:p>
            <a:r>
              <a:rPr lang="en-US" dirty="0"/>
              <a:t>   if we repeat experiment multiple times</a:t>
            </a:r>
          </a:p>
          <a:p>
            <a:r>
              <a:rPr lang="en-US" dirty="0"/>
              <a:t>   then 95% of such confidence intervals</a:t>
            </a:r>
          </a:p>
          <a:p>
            <a:r>
              <a:rPr lang="en-US" dirty="0"/>
              <a:t>   will contain the true value.</a:t>
            </a:r>
          </a:p>
        </p:txBody>
      </p:sp>
      <p:sp>
        <p:nvSpPr>
          <p:cNvPr id="38" name="Oval 37">
            <a:extLst>
              <a:ext uri="{FF2B5EF4-FFF2-40B4-BE49-F238E27FC236}">
                <a16:creationId xmlns:a16="http://schemas.microsoft.com/office/drawing/2014/main" id="{CF6D186E-EF05-3242-87BC-E8DAD450D089}"/>
              </a:ext>
            </a:extLst>
          </p:cNvPr>
          <p:cNvSpPr/>
          <p:nvPr/>
        </p:nvSpPr>
        <p:spPr>
          <a:xfrm>
            <a:off x="6159858" y="4192514"/>
            <a:ext cx="1538352" cy="821425"/>
          </a:xfrm>
          <a:prstGeom prst="ellipse">
            <a:avLst/>
          </a:prstGeom>
          <a:solidFill>
            <a:schemeClr val="accent5">
              <a:lumMod val="60000"/>
              <a:lumOff val="40000"/>
              <a:alpha val="77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Our Particular Interval</a:t>
            </a:r>
          </a:p>
        </p:txBody>
      </p:sp>
      <p:pic>
        <p:nvPicPr>
          <p:cNvPr id="2050" name="Picture 2" descr="jakevdp (Jake Vanderplas) · GitHub">
            <a:extLst>
              <a:ext uri="{FF2B5EF4-FFF2-40B4-BE49-F238E27FC236}">
                <a16:creationId xmlns:a16="http://schemas.microsoft.com/office/drawing/2014/main" id="{5D6298A0-DEB9-1946-AA2C-515B38CD732B}"/>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0537849" y="855953"/>
            <a:ext cx="1377826" cy="1377826"/>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66EA754E-B414-0E46-A7C6-0D49F68F18AE}"/>
              </a:ext>
            </a:extLst>
          </p:cNvPr>
          <p:cNvSpPr txBox="1"/>
          <p:nvPr/>
        </p:nvSpPr>
        <p:spPr>
          <a:xfrm>
            <a:off x="10387167" y="2200247"/>
            <a:ext cx="1610870" cy="309062"/>
          </a:xfrm>
          <a:prstGeom prst="rect">
            <a:avLst/>
          </a:prstGeom>
          <a:noFill/>
        </p:spPr>
        <p:txBody>
          <a:bodyPr wrap="square" rtlCol="0">
            <a:spAutoFit/>
          </a:bodyPr>
          <a:lstStyle/>
          <a:p>
            <a:pPr algn="ctr"/>
            <a:r>
              <a:rPr lang="en-US" dirty="0"/>
              <a:t>Jake </a:t>
            </a:r>
            <a:r>
              <a:rPr lang="en-US" dirty="0" err="1"/>
              <a:t>VanderPlas</a:t>
            </a:r>
            <a:endParaRPr lang="en-US" dirty="0"/>
          </a:p>
        </p:txBody>
      </p:sp>
    </p:spTree>
    <p:extLst>
      <p:ext uri="{BB962C8B-B14F-4D97-AF65-F5344CB8AC3E}">
        <p14:creationId xmlns:p14="http://schemas.microsoft.com/office/powerpoint/2010/main" val="333321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93;p13">
            <a:extLst>
              <a:ext uri="{FF2B5EF4-FFF2-40B4-BE49-F238E27FC236}">
                <a16:creationId xmlns:a16="http://schemas.microsoft.com/office/drawing/2014/main" id="{F5066C6A-F841-BB4E-888A-251B4AF760F4}"/>
              </a:ext>
            </a:extLst>
          </p:cNvPr>
          <p:cNvSpPr txBox="1"/>
          <p:nvPr/>
        </p:nvSpPr>
        <p:spPr>
          <a:xfrm>
            <a:off x="2748641" y="1644652"/>
            <a:ext cx="6694715" cy="1637391"/>
          </a:xfrm>
          <a:prstGeom prst="rect">
            <a:avLst/>
          </a:prstGeom>
          <a:noFill/>
          <a:ln w="63500">
            <a:solidFill>
              <a:schemeClr val="accent6">
                <a:lumMod val="40000"/>
                <a:lumOff val="60000"/>
              </a:schemeClr>
            </a:solid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accent1"/>
                </a:solidFill>
                <a:latin typeface="Calibri" panose="020F0502020204030204" pitchFamily="34" charset="0"/>
                <a:cs typeface="Calibri" panose="020F0502020204030204" pitchFamily="34" charset="0"/>
                <a:sym typeface="Calibri"/>
              </a:rPr>
              <a:t>Frequentist interpretation of Bayes’ theorem.</a:t>
            </a:r>
            <a:endParaRPr sz="2400" b="1" dirty="0">
              <a:solidFill>
                <a:schemeClr val="accent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sz="1800" b="1" dirty="0">
                <a:solidFill>
                  <a:srgbClr val="00B050"/>
                </a:solidFill>
                <a:latin typeface="Calibri" panose="020F0502020204030204" pitchFamily="34" charset="0"/>
                <a:cs typeface="Calibri" panose="020F0502020204030204" pitchFamily="34" charset="0"/>
                <a:sym typeface="Calibri"/>
              </a:rPr>
              <a:t>Probability measures a proportion of outcomes.</a:t>
            </a:r>
            <a:endParaRPr sz="1800" b="1" dirty="0">
              <a:solidFill>
                <a:srgbClr val="00B050"/>
              </a:solidFill>
              <a:latin typeface="Calibri" panose="020F0502020204030204" pitchFamily="34" charset="0"/>
              <a:cs typeface="Calibri" panose="020F0502020204030204" pitchFamily="34" charset="0"/>
              <a:sym typeface="Calibri"/>
            </a:endParaRPr>
          </a:p>
          <a:p>
            <a:pPr marL="0" marR="0" lvl="0" indent="0" algn="l" rtl="0">
              <a:spcBef>
                <a:spcPts val="0"/>
              </a:spcBef>
              <a:spcAft>
                <a:spcPts val="0"/>
              </a:spcAft>
              <a:buNone/>
            </a:pPr>
            <a:r>
              <a:rPr lang="en-US" sz="1800" dirty="0">
                <a:solidFill>
                  <a:schemeClr val="dk1"/>
                </a:solidFill>
                <a:latin typeface="Calibri" panose="020F0502020204030204" pitchFamily="34" charset="0"/>
                <a:cs typeface="Calibri" panose="020F0502020204030204" pitchFamily="34" charset="0"/>
                <a:sym typeface="Calibri"/>
              </a:rPr>
              <a:t>P(A) - proportions of outcomes A</a:t>
            </a:r>
          </a:p>
          <a:p>
            <a:r>
              <a:rPr lang="en-US" sz="1800" dirty="0">
                <a:solidFill>
                  <a:schemeClr val="dk1"/>
                </a:solidFill>
                <a:latin typeface="Calibri" panose="020F0502020204030204" pitchFamily="34" charset="0"/>
                <a:cs typeface="Calibri" panose="020F0502020204030204" pitchFamily="34" charset="0"/>
                <a:sym typeface="Calibri"/>
              </a:rPr>
              <a:t>P(B) - proportions of outcomes B</a:t>
            </a:r>
          </a:p>
          <a:p>
            <a:pPr marL="0" marR="0" lvl="0" indent="0" algn="l" rtl="0">
              <a:spcBef>
                <a:spcPts val="0"/>
              </a:spcBef>
              <a:spcAft>
                <a:spcPts val="0"/>
              </a:spcAft>
              <a:buNone/>
            </a:pPr>
            <a:r>
              <a:rPr lang="en-US" sz="1800" dirty="0">
                <a:solidFill>
                  <a:schemeClr val="dk1"/>
                </a:solidFill>
                <a:latin typeface="Calibri" panose="020F0502020204030204" pitchFamily="34" charset="0"/>
                <a:cs typeface="Calibri" panose="020F0502020204030204" pitchFamily="34" charset="0"/>
                <a:sym typeface="Calibri"/>
              </a:rPr>
              <a:t>P(B|A) is the proportion of outcomes B out of outcomes A</a:t>
            </a:r>
          </a:p>
        </p:txBody>
      </p:sp>
      <p:sp>
        <p:nvSpPr>
          <p:cNvPr id="7" name="TextBox 6">
            <a:extLst>
              <a:ext uri="{FF2B5EF4-FFF2-40B4-BE49-F238E27FC236}">
                <a16:creationId xmlns:a16="http://schemas.microsoft.com/office/drawing/2014/main" id="{925C92EE-03D8-DB44-AE43-BDAD05469BE7}"/>
              </a:ext>
            </a:extLst>
          </p:cNvPr>
          <p:cNvSpPr txBox="1"/>
          <p:nvPr/>
        </p:nvSpPr>
        <p:spPr>
          <a:xfrm>
            <a:off x="-1" y="37572"/>
            <a:ext cx="6694715" cy="523220"/>
          </a:xfrm>
          <a:prstGeom prst="rect">
            <a:avLst/>
          </a:prstGeom>
          <a:noFill/>
        </p:spPr>
        <p:txBody>
          <a:bodyPr wrap="square" rtlCol="0">
            <a:spAutoFit/>
          </a:bodyPr>
          <a:lstStyle/>
          <a:p>
            <a:r>
              <a:rPr lang="en-US" sz="2800" b="1" dirty="0"/>
              <a:t>Frequentist vs Bayesian </a:t>
            </a:r>
          </a:p>
        </p:txBody>
      </p:sp>
      <p:sp>
        <p:nvSpPr>
          <p:cNvPr id="8" name="Google Shape;93;p13">
            <a:extLst>
              <a:ext uri="{FF2B5EF4-FFF2-40B4-BE49-F238E27FC236}">
                <a16:creationId xmlns:a16="http://schemas.microsoft.com/office/drawing/2014/main" id="{63B1458D-308E-4C42-81E2-BCB6757E15B7}"/>
              </a:ext>
            </a:extLst>
          </p:cNvPr>
          <p:cNvSpPr txBox="1"/>
          <p:nvPr/>
        </p:nvSpPr>
        <p:spPr>
          <a:xfrm>
            <a:off x="2748642" y="4114801"/>
            <a:ext cx="6694715" cy="1637390"/>
          </a:xfrm>
          <a:prstGeom prst="rect">
            <a:avLst/>
          </a:prstGeom>
          <a:noFill/>
          <a:ln w="63500">
            <a:solidFill>
              <a:schemeClr val="accent6">
                <a:lumMod val="40000"/>
                <a:lumOff val="60000"/>
              </a:schemeClr>
            </a:solidFill>
          </a:ln>
        </p:spPr>
        <p:txBody>
          <a:bodyPr spcFirstLastPara="1" wrap="square" lIns="91425" tIns="45700" rIns="91425" bIns="45700" anchor="t" anchorCtr="0">
            <a:noAutofit/>
          </a:bodyPr>
          <a:lstStyle/>
          <a:p>
            <a:r>
              <a:rPr lang="en-US" sz="2400" b="1" dirty="0">
                <a:solidFill>
                  <a:schemeClr val="accent1"/>
                </a:solidFill>
                <a:latin typeface="Calibri" panose="020F0502020204030204" pitchFamily="34" charset="0"/>
                <a:cs typeface="Calibri" panose="020F0502020204030204" pitchFamily="34" charset="0"/>
                <a:sym typeface="Calibri"/>
              </a:rPr>
              <a:t>Bayesian interpretation of Bayes’ theorem.</a:t>
            </a:r>
            <a:endParaRPr lang="en-US" sz="2400" b="1" dirty="0">
              <a:solidFill>
                <a:schemeClr val="accent1"/>
              </a:solidFill>
              <a:latin typeface="Calibri" panose="020F0502020204030204" pitchFamily="34" charset="0"/>
              <a:cs typeface="Calibri" panose="020F0502020204030204" pitchFamily="34" charset="0"/>
            </a:endParaRPr>
          </a:p>
          <a:p>
            <a:pPr lvl="0"/>
            <a:r>
              <a:rPr lang="en-US" sz="1800" b="1" dirty="0">
                <a:solidFill>
                  <a:srgbClr val="00B050"/>
                </a:solidFill>
                <a:latin typeface="Calibri" panose="020F0502020204030204" pitchFamily="34" charset="0"/>
                <a:cs typeface="Calibri" panose="020F0502020204030204" pitchFamily="34" charset="0"/>
                <a:sym typeface="Calibri"/>
              </a:rPr>
              <a:t>Probability measures a degree of belief.</a:t>
            </a:r>
            <a:br>
              <a:rPr lang="en-US" sz="1800" b="1" dirty="0">
                <a:solidFill>
                  <a:srgbClr val="00B050"/>
                </a:solidFill>
                <a:latin typeface="Calibri" panose="020F0502020204030204" pitchFamily="34" charset="0"/>
                <a:cs typeface="Calibri" panose="020F0502020204030204" pitchFamily="34" charset="0"/>
                <a:sym typeface="Calibri"/>
              </a:rPr>
            </a:br>
            <a:r>
              <a:rPr lang="en-US" sz="1800" dirty="0">
                <a:solidFill>
                  <a:schemeClr val="dk1"/>
                </a:solidFill>
                <a:latin typeface="Calibri" panose="020F0502020204030204" pitchFamily="34" charset="0"/>
                <a:cs typeface="Calibri" panose="020F0502020204030204" pitchFamily="34" charset="0"/>
                <a:sym typeface="Calibri"/>
              </a:rPr>
              <a:t>P(A), the </a:t>
            </a:r>
            <a:r>
              <a:rPr lang="en-US" sz="1800" b="1" dirty="0">
                <a:solidFill>
                  <a:schemeClr val="accent1"/>
                </a:solidFill>
                <a:latin typeface="Calibri" panose="020F0502020204030204" pitchFamily="34" charset="0"/>
                <a:cs typeface="Calibri" panose="020F0502020204030204" pitchFamily="34" charset="0"/>
                <a:sym typeface="Calibri"/>
              </a:rPr>
              <a:t>prior</a:t>
            </a:r>
            <a:r>
              <a:rPr lang="en-US" sz="1800" dirty="0">
                <a:solidFill>
                  <a:schemeClr val="dk1"/>
                </a:solidFill>
                <a:latin typeface="Calibri" panose="020F0502020204030204" pitchFamily="34" charset="0"/>
                <a:cs typeface="Calibri" panose="020F0502020204030204" pitchFamily="34" charset="0"/>
                <a:sym typeface="Calibri"/>
              </a:rPr>
              <a:t>, is the initial degree of belief in A.</a:t>
            </a:r>
            <a:endParaRPr lang="en-US" sz="1800" dirty="0">
              <a:solidFill>
                <a:schemeClr val="dk1"/>
              </a:solidFill>
              <a:latin typeface="Calibri" panose="020F0502020204030204" pitchFamily="34" charset="0"/>
              <a:cs typeface="Calibri" panose="020F0502020204030204" pitchFamily="34" charset="0"/>
            </a:endParaRPr>
          </a:p>
          <a:p>
            <a:pPr lvl="0"/>
            <a:r>
              <a:rPr lang="en-US" sz="1800" dirty="0">
                <a:solidFill>
                  <a:schemeClr val="dk1"/>
                </a:solidFill>
                <a:latin typeface="Calibri" panose="020F0502020204030204" pitchFamily="34" charset="0"/>
                <a:cs typeface="Calibri" panose="020F0502020204030204" pitchFamily="34" charset="0"/>
                <a:sym typeface="Calibri"/>
              </a:rPr>
              <a:t>P(A|B), the </a:t>
            </a:r>
            <a:r>
              <a:rPr lang="en-US" sz="1800" b="1" dirty="0">
                <a:solidFill>
                  <a:schemeClr val="accent1"/>
                </a:solidFill>
                <a:latin typeface="Calibri" panose="020F0502020204030204" pitchFamily="34" charset="0"/>
                <a:cs typeface="Calibri" panose="020F0502020204030204" pitchFamily="34" charset="0"/>
                <a:sym typeface="Calibri"/>
              </a:rPr>
              <a:t>posterior</a:t>
            </a:r>
            <a:r>
              <a:rPr lang="en-US" sz="1800" dirty="0">
                <a:solidFill>
                  <a:schemeClr val="dk1"/>
                </a:solidFill>
                <a:latin typeface="Calibri" panose="020F0502020204030204" pitchFamily="34" charset="0"/>
                <a:cs typeface="Calibri" panose="020F0502020204030204" pitchFamily="34" charset="0"/>
                <a:sym typeface="Calibri"/>
              </a:rPr>
              <a:t>, is the degree of belief having accounted for B.</a:t>
            </a:r>
            <a:br>
              <a:rPr lang="en-US" sz="1800" dirty="0">
                <a:solidFill>
                  <a:schemeClr val="dk1"/>
                </a:solidFill>
                <a:latin typeface="Calibri" panose="020F0502020204030204" pitchFamily="34" charset="0"/>
                <a:cs typeface="Calibri" panose="020F0502020204030204" pitchFamily="34" charset="0"/>
                <a:sym typeface="Calibri"/>
              </a:rPr>
            </a:br>
            <a:r>
              <a:rPr lang="en-US" sz="1800" dirty="0">
                <a:solidFill>
                  <a:schemeClr val="dk1"/>
                </a:solidFill>
                <a:latin typeface="Calibri" panose="020F0502020204030204" pitchFamily="34" charset="0"/>
                <a:cs typeface="Calibri" panose="020F0502020204030204" pitchFamily="34" charset="0"/>
                <a:sym typeface="Calibri"/>
              </a:rPr>
              <a:t>P(B|A)/P(B) – represents the support B provides for A.</a:t>
            </a:r>
            <a:endParaRPr lang="en-US" sz="1800" dirty="0">
              <a:solidFill>
                <a:schemeClr val="dk1"/>
              </a:solidFill>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49350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0212EB-D5F5-7C42-9867-3F4106A76AC3}"/>
              </a:ext>
            </a:extLst>
          </p:cNvPr>
          <p:cNvSpPr txBox="1"/>
          <p:nvPr/>
        </p:nvSpPr>
        <p:spPr>
          <a:xfrm>
            <a:off x="-1" y="37572"/>
            <a:ext cx="6694715" cy="523220"/>
          </a:xfrm>
          <a:prstGeom prst="rect">
            <a:avLst/>
          </a:prstGeom>
          <a:noFill/>
        </p:spPr>
        <p:txBody>
          <a:bodyPr wrap="square" rtlCol="0">
            <a:spAutoFit/>
          </a:bodyPr>
          <a:lstStyle/>
          <a:p>
            <a:r>
              <a:rPr lang="en-US" sz="2800" b="1" dirty="0"/>
              <a:t>Probability - Bayesian vs Frequentist</a:t>
            </a:r>
          </a:p>
        </p:txBody>
      </p:sp>
      <p:sp>
        <p:nvSpPr>
          <p:cNvPr id="5" name="TextBox 4">
            <a:extLst>
              <a:ext uri="{FF2B5EF4-FFF2-40B4-BE49-F238E27FC236}">
                <a16:creationId xmlns:a16="http://schemas.microsoft.com/office/drawing/2014/main" id="{AADE8889-8C42-E543-BA59-6986D4778221}"/>
              </a:ext>
            </a:extLst>
          </p:cNvPr>
          <p:cNvSpPr txBox="1"/>
          <p:nvPr/>
        </p:nvSpPr>
        <p:spPr>
          <a:xfrm>
            <a:off x="340391" y="4255692"/>
            <a:ext cx="5929952" cy="2246769"/>
          </a:xfrm>
          <a:prstGeom prst="rect">
            <a:avLst/>
          </a:prstGeom>
          <a:noFill/>
          <a:ln w="63500">
            <a:solidFill>
              <a:schemeClr val="accent6">
                <a:lumMod val="40000"/>
                <a:lumOff val="60000"/>
              </a:schemeClr>
            </a:solidFill>
          </a:ln>
        </p:spPr>
        <p:txBody>
          <a:bodyPr wrap="square" rtlCol="0">
            <a:spAutoFit/>
          </a:bodyPr>
          <a:lstStyle/>
          <a:p>
            <a:r>
              <a:rPr lang="en-US" b="1" dirty="0">
                <a:solidFill>
                  <a:srgbClr val="FF0000"/>
                </a:solidFill>
              </a:rPr>
              <a:t>Frequentist (classical):</a:t>
            </a:r>
          </a:p>
          <a:p>
            <a:r>
              <a:rPr lang="en-US" dirty="0"/>
              <a:t>    Calculate means (estimates) and confidence intervals</a:t>
            </a:r>
          </a:p>
          <a:p>
            <a:r>
              <a:rPr lang="en-US" dirty="0"/>
              <a:t>    Problems treating missing data (</a:t>
            </a:r>
            <a:r>
              <a:rPr lang="en-US" b="1" dirty="0">
                <a:solidFill>
                  <a:srgbClr val="FF0000"/>
                </a:solidFill>
              </a:rPr>
              <a:t>survivorship bias</a:t>
            </a:r>
            <a:r>
              <a:rPr lang="en-US" dirty="0"/>
              <a:t>)</a:t>
            </a:r>
          </a:p>
          <a:p>
            <a:r>
              <a:rPr lang="en-US" dirty="0"/>
              <a:t>    Problems with hypothesis testing (</a:t>
            </a:r>
            <a:r>
              <a:rPr lang="en-US" b="1" dirty="0">
                <a:solidFill>
                  <a:srgbClr val="FF0000"/>
                </a:solidFill>
              </a:rPr>
              <a:t>p-hacking</a:t>
            </a:r>
            <a:r>
              <a:rPr lang="en-US" dirty="0"/>
              <a:t>)</a:t>
            </a:r>
          </a:p>
          <a:p>
            <a:endParaRPr lang="en-US" b="1" dirty="0">
              <a:solidFill>
                <a:srgbClr val="FF0000"/>
              </a:solidFill>
            </a:endParaRPr>
          </a:p>
          <a:p>
            <a:r>
              <a:rPr lang="en-US" b="1" dirty="0">
                <a:solidFill>
                  <a:srgbClr val="FF0000"/>
                </a:solidFill>
              </a:rPr>
              <a:t>Bayesian:</a:t>
            </a:r>
          </a:p>
          <a:p>
            <a:r>
              <a:rPr lang="en-US" dirty="0"/>
              <a:t>    Enumerate all possible </a:t>
            </a:r>
            <a:r>
              <a:rPr lang="en-US" b="1" dirty="0">
                <a:solidFill>
                  <a:srgbClr val="FF0000"/>
                </a:solidFill>
              </a:rPr>
              <a:t>hypotheses</a:t>
            </a:r>
            <a:r>
              <a:rPr lang="en-US" dirty="0"/>
              <a:t> – and compute their probabilities.</a:t>
            </a:r>
          </a:p>
          <a:p>
            <a:r>
              <a:rPr lang="en-US" dirty="0"/>
              <a:t>    We make a (subjective) choice of “</a:t>
            </a:r>
            <a:r>
              <a:rPr lang="en-US" b="1" dirty="0">
                <a:solidFill>
                  <a:srgbClr val="FF0000"/>
                </a:solidFill>
              </a:rPr>
              <a:t>prior</a:t>
            </a:r>
            <a:r>
              <a:rPr lang="en-US" dirty="0"/>
              <a:t>” (model, distribution)</a:t>
            </a:r>
          </a:p>
          <a:p>
            <a:r>
              <a:rPr lang="en-US" dirty="0"/>
              <a:t>    and produce </a:t>
            </a:r>
            <a:r>
              <a:rPr lang="en-US" b="1" dirty="0">
                <a:solidFill>
                  <a:srgbClr val="FF0000"/>
                </a:solidFill>
              </a:rPr>
              <a:t>posterior</a:t>
            </a:r>
            <a:r>
              <a:rPr lang="en-US" dirty="0"/>
              <a:t> distribution.</a:t>
            </a:r>
          </a:p>
          <a:p>
            <a:r>
              <a:rPr lang="en-US" dirty="0"/>
              <a:t>    Allows for complex decision analysis under uncertainty.</a:t>
            </a:r>
          </a:p>
        </p:txBody>
      </p:sp>
      <p:sp>
        <p:nvSpPr>
          <p:cNvPr id="6" name="TextBox 5">
            <a:extLst>
              <a:ext uri="{FF2B5EF4-FFF2-40B4-BE49-F238E27FC236}">
                <a16:creationId xmlns:a16="http://schemas.microsoft.com/office/drawing/2014/main" id="{D86CA22F-D1DB-184B-8C0D-193FFD538439}"/>
              </a:ext>
            </a:extLst>
          </p:cNvPr>
          <p:cNvSpPr txBox="1"/>
          <p:nvPr/>
        </p:nvSpPr>
        <p:spPr>
          <a:xfrm>
            <a:off x="7515267" y="2288868"/>
            <a:ext cx="4573575" cy="4339650"/>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rgbClr val="FF0000"/>
                </a:solidFill>
              </a:rPr>
              <a:t>Example1: </a:t>
            </a:r>
            <a:r>
              <a:rPr lang="en-US" sz="1200" dirty="0"/>
              <a:t>Polling, two candidates: Alice &amp; Bob.</a:t>
            </a:r>
            <a:br>
              <a:rPr lang="en-US" sz="1200" dirty="0"/>
            </a:br>
            <a:r>
              <a:rPr lang="en-US" sz="1200" dirty="0"/>
              <a:t>52% of polled voters intend to vote for Alice.</a:t>
            </a:r>
            <a:br>
              <a:rPr lang="en-US" sz="1200" dirty="0"/>
            </a:br>
            <a:r>
              <a:rPr lang="en-US" sz="1200" dirty="0"/>
              <a:t>Confidence interval [42%,62%], p-value = 0.34</a:t>
            </a:r>
            <a:br>
              <a:rPr lang="en-US" sz="1200" dirty="0"/>
            </a:br>
            <a:r>
              <a:rPr lang="en-US" sz="1200" dirty="0"/>
              <a:t>What is the probability that Alice will win ?</a:t>
            </a:r>
            <a:br>
              <a:rPr lang="en-US" sz="1200" dirty="0"/>
            </a:br>
            <a:r>
              <a:rPr lang="en-US" sz="1200" dirty="0"/>
              <a:t>Classical frequentist approach can not answer this question.</a:t>
            </a:r>
            <a:br>
              <a:rPr lang="en-US" sz="1200" dirty="0"/>
            </a:br>
            <a:r>
              <a:rPr lang="en-US" sz="1200" dirty="0"/>
              <a:t>Bayesian method – result is a posterior distribution of possible</a:t>
            </a:r>
            <a:br>
              <a:rPr lang="en-US" sz="1200" dirty="0"/>
            </a:br>
            <a:r>
              <a:rPr lang="en-US" sz="1200" dirty="0"/>
              <a:t>outcomes based on data.</a:t>
            </a:r>
            <a:br>
              <a:rPr lang="en-US" sz="1200" dirty="0"/>
            </a:br>
            <a:r>
              <a:rPr lang="en-US" sz="1200" dirty="0"/>
              <a:t>Thus you can get your answer.</a:t>
            </a:r>
          </a:p>
          <a:p>
            <a:endParaRPr lang="en-US" sz="1200" dirty="0"/>
          </a:p>
          <a:p>
            <a:pPr marL="171450" indent="-171450">
              <a:buFont typeface="Arial" panose="020B0604020202020204" pitchFamily="34" charset="0"/>
              <a:buChar char="•"/>
            </a:pPr>
            <a:r>
              <a:rPr lang="en-US" sz="1200" b="1" dirty="0">
                <a:solidFill>
                  <a:srgbClr val="FF0000"/>
                </a:solidFill>
              </a:rPr>
              <a:t>Example2:</a:t>
            </a:r>
            <a:r>
              <a:rPr lang="en-US" sz="1200" dirty="0"/>
              <a:t> comparing two drugs A &amp; B.</a:t>
            </a:r>
            <a:br>
              <a:rPr lang="en-US" sz="1200" dirty="0"/>
            </a:br>
            <a:r>
              <a:rPr lang="en-US" sz="1200" dirty="0"/>
              <a:t>A is better than B with p value &lt; 0.001</a:t>
            </a:r>
            <a:br>
              <a:rPr lang="en-US" sz="1200" dirty="0"/>
            </a:br>
            <a:r>
              <a:rPr lang="en-US" sz="1200" dirty="0"/>
              <a:t>A is more expensive.</a:t>
            </a:r>
            <a:br>
              <a:rPr lang="en-US" sz="1200" dirty="0"/>
            </a:br>
            <a:r>
              <a:rPr lang="en-US" sz="1200" dirty="0"/>
              <a:t>Which drug should we prescribe?</a:t>
            </a:r>
            <a:br>
              <a:rPr lang="en-US" sz="1200" dirty="0"/>
            </a:br>
            <a:r>
              <a:rPr lang="en-US" sz="1200" dirty="0"/>
              <a:t>Cost-benefit. </a:t>
            </a:r>
            <a:br>
              <a:rPr lang="en-US" sz="1200" dirty="0"/>
            </a:br>
            <a:r>
              <a:rPr lang="en-US" sz="1200" dirty="0"/>
              <a:t>Suppose we get predicted probability of survival with A and B.</a:t>
            </a:r>
            <a:br>
              <a:rPr lang="en-US" sz="1200" dirty="0"/>
            </a:br>
            <a:r>
              <a:rPr lang="en-US" sz="1200" dirty="0"/>
              <a:t>We could then compute dollars per life saved. </a:t>
            </a:r>
          </a:p>
          <a:p>
            <a:endParaRPr lang="en-US" sz="1200" dirty="0"/>
          </a:p>
          <a:p>
            <a:pPr marL="171450" indent="-171450">
              <a:buFont typeface="Arial" panose="020B0604020202020204" pitchFamily="34" charset="0"/>
              <a:buChar char="•"/>
            </a:pPr>
            <a:r>
              <a:rPr lang="en-US" sz="1200" b="1" dirty="0">
                <a:solidFill>
                  <a:srgbClr val="FF0000"/>
                </a:solidFill>
              </a:rPr>
              <a:t>Example3:</a:t>
            </a:r>
            <a:r>
              <a:rPr lang="en-US" sz="1200" dirty="0"/>
              <a:t> Guessing game</a:t>
            </a:r>
            <a:br>
              <a:rPr lang="en-US" sz="1200" dirty="0"/>
            </a:br>
            <a:r>
              <a:rPr lang="en-US" sz="1200" dirty="0"/>
              <a:t>You see the prize – and guess the price</a:t>
            </a:r>
            <a:br>
              <a:rPr lang="en-US" sz="1200" dirty="0"/>
            </a:br>
            <a:r>
              <a:rPr lang="en-US" sz="1200" dirty="0"/>
              <a:t>Opponent sees a different prize – and guesses the price.</a:t>
            </a:r>
            <a:br>
              <a:rPr lang="en-US" sz="1200" dirty="0"/>
            </a:br>
            <a:r>
              <a:rPr lang="en-US" sz="1200" dirty="0"/>
              <a:t>Whoever is closer (without going over) wins.</a:t>
            </a:r>
          </a:p>
          <a:p>
            <a:endParaRPr lang="en-US" sz="1200" dirty="0"/>
          </a:p>
          <a:p>
            <a:pPr marL="171450" indent="-171450">
              <a:buFont typeface="Arial" panose="020B0604020202020204" pitchFamily="34" charset="0"/>
              <a:buChar char="•"/>
            </a:pPr>
            <a:r>
              <a:rPr lang="en-US" sz="1200" b="1" dirty="0">
                <a:solidFill>
                  <a:srgbClr val="FF0000"/>
                </a:solidFill>
              </a:rPr>
              <a:t>Example4: </a:t>
            </a:r>
            <a:r>
              <a:rPr lang="en-US" sz="1200" dirty="0"/>
              <a:t>MCMC (Markov-Chain Monte-Carlo)</a:t>
            </a:r>
          </a:p>
        </p:txBody>
      </p:sp>
      <p:sp>
        <p:nvSpPr>
          <p:cNvPr id="9" name="TextBox 8">
            <a:extLst>
              <a:ext uri="{FF2B5EF4-FFF2-40B4-BE49-F238E27FC236}">
                <a16:creationId xmlns:a16="http://schemas.microsoft.com/office/drawing/2014/main" id="{9D171819-C6E6-4541-8406-01258005E5A5}"/>
              </a:ext>
            </a:extLst>
          </p:cNvPr>
          <p:cNvSpPr txBox="1"/>
          <p:nvPr/>
        </p:nvSpPr>
        <p:spPr>
          <a:xfrm>
            <a:off x="7934173" y="1385016"/>
            <a:ext cx="4351611" cy="523220"/>
          </a:xfrm>
          <a:prstGeom prst="rect">
            <a:avLst/>
          </a:prstGeom>
          <a:noFill/>
        </p:spPr>
        <p:txBody>
          <a:bodyPr wrap="square" rtlCol="0">
            <a:spAutoFit/>
          </a:bodyPr>
          <a:lstStyle/>
          <a:p>
            <a:r>
              <a:rPr lang="en-US" dirty="0"/>
              <a:t>Allen Downey </a:t>
            </a:r>
          </a:p>
          <a:p>
            <a:r>
              <a:rPr lang="en-US" dirty="0"/>
              <a:t>- </a:t>
            </a:r>
            <a:r>
              <a:rPr lang="en-US" dirty="0">
                <a:hlinkClick r:id="rId2"/>
              </a:rPr>
              <a:t>https://www.youtube.com/watch?v=R6d-AbkhBQ8</a:t>
            </a:r>
            <a:r>
              <a:rPr lang="en-US" dirty="0"/>
              <a:t> </a:t>
            </a:r>
          </a:p>
        </p:txBody>
      </p:sp>
      <p:sp>
        <p:nvSpPr>
          <p:cNvPr id="2" name="TextBox 1">
            <a:extLst>
              <a:ext uri="{FF2B5EF4-FFF2-40B4-BE49-F238E27FC236}">
                <a16:creationId xmlns:a16="http://schemas.microsoft.com/office/drawing/2014/main" id="{809CB213-96B1-CD42-937A-368036DCD1E0}"/>
              </a:ext>
            </a:extLst>
          </p:cNvPr>
          <p:cNvSpPr txBox="1"/>
          <p:nvPr/>
        </p:nvSpPr>
        <p:spPr>
          <a:xfrm>
            <a:off x="340391" y="921460"/>
            <a:ext cx="5345301" cy="3108543"/>
          </a:xfrm>
          <a:prstGeom prst="rect">
            <a:avLst/>
          </a:prstGeom>
          <a:noFill/>
          <a:ln w="63500">
            <a:solidFill>
              <a:schemeClr val="accent6">
                <a:lumMod val="40000"/>
                <a:lumOff val="60000"/>
              </a:schemeClr>
            </a:solidFill>
          </a:ln>
        </p:spPr>
        <p:txBody>
          <a:bodyPr wrap="square" rtlCol="0">
            <a:spAutoFit/>
          </a:bodyPr>
          <a:lstStyle/>
          <a:p>
            <a:r>
              <a:rPr lang="en-US" dirty="0"/>
              <a:t>The </a:t>
            </a:r>
            <a:r>
              <a:rPr lang="en-US" b="1" dirty="0">
                <a:solidFill>
                  <a:srgbClr val="FF0000"/>
                </a:solidFill>
              </a:rPr>
              <a:t>Frequentist</a:t>
            </a:r>
            <a:r>
              <a:rPr lang="en-US" dirty="0"/>
              <a:t> see probability as finding intervals of possible</a:t>
            </a:r>
            <a:br>
              <a:rPr lang="en-US" dirty="0"/>
            </a:br>
            <a:r>
              <a:rPr lang="en-US" dirty="0"/>
              <a:t>frequencies based on an observed proportion.</a:t>
            </a:r>
          </a:p>
          <a:p>
            <a:endParaRPr lang="en-US" dirty="0"/>
          </a:p>
          <a:p>
            <a:r>
              <a:rPr lang="en-US" dirty="0"/>
              <a:t>The </a:t>
            </a:r>
            <a:r>
              <a:rPr lang="en-US" b="1" dirty="0">
                <a:solidFill>
                  <a:srgbClr val="FF0000"/>
                </a:solidFill>
              </a:rPr>
              <a:t>Bayesian</a:t>
            </a:r>
            <a:r>
              <a:rPr lang="en-US" dirty="0"/>
              <a:t> is subjective and uses a priori beliefs </a:t>
            </a:r>
          </a:p>
          <a:p>
            <a:r>
              <a:rPr lang="en-US" dirty="0"/>
              <a:t>to define a prior probability distribution </a:t>
            </a:r>
          </a:p>
          <a:p>
            <a:r>
              <a:rPr lang="en-US" dirty="0"/>
              <a:t>on the possible values of the unknown parameters</a:t>
            </a:r>
          </a:p>
          <a:p>
            <a:r>
              <a:rPr lang="en-US" dirty="0"/>
              <a:t>and computing their probabilities </a:t>
            </a:r>
          </a:p>
          <a:p>
            <a:r>
              <a:rPr lang="en-US" dirty="0"/>
              <a:t>(solving </a:t>
            </a:r>
            <a:r>
              <a:rPr lang="en-US" b="1" dirty="0">
                <a:solidFill>
                  <a:srgbClr val="00B050"/>
                </a:solidFill>
              </a:rPr>
              <a:t>"inverse probability problem"</a:t>
            </a:r>
            <a:r>
              <a:rPr lang="en-US" dirty="0"/>
              <a:t>.)</a:t>
            </a:r>
          </a:p>
          <a:p>
            <a:endParaRPr lang="en-US" dirty="0"/>
          </a:p>
          <a:p>
            <a:r>
              <a:rPr lang="en-US" b="1" dirty="0">
                <a:solidFill>
                  <a:srgbClr val="FF0000"/>
                </a:solidFill>
              </a:rPr>
              <a:t>Frequentists</a:t>
            </a:r>
            <a:r>
              <a:rPr lang="en-US" dirty="0"/>
              <a:t> accuse Bayesians for being subjective </a:t>
            </a:r>
          </a:p>
          <a:p>
            <a:r>
              <a:rPr lang="en-US" dirty="0"/>
              <a:t>in selecting a prior model / distribution. </a:t>
            </a:r>
          </a:p>
          <a:p>
            <a:endParaRPr lang="en-US" dirty="0"/>
          </a:p>
          <a:p>
            <a:r>
              <a:rPr lang="en-US" b="1" dirty="0">
                <a:solidFill>
                  <a:srgbClr val="FF0000"/>
                </a:solidFill>
              </a:rPr>
              <a:t>Bayesians</a:t>
            </a:r>
            <a:r>
              <a:rPr lang="en-US" dirty="0"/>
              <a:t> snap back that at least they have a model, </a:t>
            </a:r>
          </a:p>
          <a:p>
            <a:r>
              <a:rPr lang="en-US" dirty="0"/>
              <a:t>whereas Frequentists just calculate averages of observed data</a:t>
            </a:r>
          </a:p>
        </p:txBody>
      </p:sp>
      <p:pic>
        <p:nvPicPr>
          <p:cNvPr id="3" name="Picture 2">
            <a:extLst>
              <a:ext uri="{FF2B5EF4-FFF2-40B4-BE49-F238E27FC236}">
                <a16:creationId xmlns:a16="http://schemas.microsoft.com/office/drawing/2014/main" id="{E6EEDA71-99AC-A641-AF32-73A8DD7D6C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625988" y="65359"/>
            <a:ext cx="2462854" cy="1311038"/>
          </a:xfrm>
          <a:prstGeom prst="rect">
            <a:avLst/>
          </a:prstGeom>
        </p:spPr>
      </p:pic>
    </p:spTree>
    <p:extLst>
      <p:ext uri="{BB962C8B-B14F-4D97-AF65-F5344CB8AC3E}">
        <p14:creationId xmlns:p14="http://schemas.microsoft.com/office/powerpoint/2010/main" val="4124171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14"/>
          <p:cNvSpPr txBox="1"/>
          <p:nvPr/>
        </p:nvSpPr>
        <p:spPr>
          <a:xfrm>
            <a:off x="9397" y="33383"/>
            <a:ext cx="7563711" cy="315995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mn-lt"/>
                <a:ea typeface="Calibri"/>
                <a:cs typeface="Calibri"/>
                <a:sym typeface="Calibri"/>
              </a:rPr>
              <a:t>Naive Bayes Classifiers </a:t>
            </a:r>
            <a:endParaRPr sz="2800" b="1" dirty="0">
              <a:solidFill>
                <a:schemeClr val="dk1"/>
              </a:solidFill>
              <a:latin typeface="+mn-lt"/>
              <a:ea typeface="Calibri"/>
              <a:cs typeface="Calibri"/>
              <a:sym typeface="Calibri"/>
            </a:endParaRPr>
          </a:p>
          <a:p>
            <a:pPr marL="0" marR="0" lvl="0" indent="0" algn="l" rtl="0">
              <a:spcBef>
                <a:spcPts val="0"/>
              </a:spcBef>
              <a:spcAft>
                <a:spcPts val="0"/>
              </a:spcAft>
              <a:buNone/>
            </a:pPr>
            <a:endParaRPr lang="en-US" dirty="0">
              <a:solidFill>
                <a:schemeClr val="dk1"/>
              </a:solidFill>
              <a:latin typeface="+mn-lt"/>
              <a:ea typeface="Calibri"/>
              <a:cs typeface="Calibri"/>
              <a:sym typeface="Calibri"/>
            </a:endParaRPr>
          </a:p>
          <a:p>
            <a:pPr marL="0" marR="0" lvl="0" indent="0" algn="l" rtl="0">
              <a:spcBef>
                <a:spcPts val="0"/>
              </a:spcBef>
              <a:spcAft>
                <a:spcPts val="0"/>
              </a:spcAft>
              <a:buNone/>
            </a:pPr>
            <a:r>
              <a:rPr lang="en-US" dirty="0">
                <a:solidFill>
                  <a:schemeClr val="dk1"/>
                </a:solidFill>
                <a:latin typeface="+mn-lt"/>
                <a:ea typeface="Calibri"/>
                <a:cs typeface="Calibri"/>
                <a:sym typeface="Calibri"/>
              </a:rPr>
              <a:t>Simple probabilistic classifiers based on Bayes theorem. </a:t>
            </a:r>
          </a:p>
          <a:p>
            <a:pPr marL="0" marR="0" lvl="0" indent="0" algn="l" rtl="0">
              <a:spcBef>
                <a:spcPts val="0"/>
              </a:spcBef>
              <a:spcAft>
                <a:spcPts val="0"/>
              </a:spcAft>
              <a:buNone/>
            </a:pPr>
            <a:endParaRPr lang="en-US" dirty="0">
              <a:solidFill>
                <a:schemeClr val="dk1"/>
              </a:solidFill>
              <a:latin typeface="+mn-lt"/>
              <a:ea typeface="Calibri"/>
              <a:cs typeface="Calibri"/>
              <a:sym typeface="Calibri"/>
            </a:endParaRPr>
          </a:p>
          <a:p>
            <a:pPr lvl="0"/>
            <a:r>
              <a:rPr lang="en-US" dirty="0">
                <a:solidFill>
                  <a:schemeClr val="dk1"/>
                </a:solidFill>
                <a:latin typeface="+mn-lt"/>
                <a:ea typeface="Calibri"/>
                <a:cs typeface="Calibri"/>
                <a:sym typeface="Calibri"/>
              </a:rPr>
              <a:t>The main "</a:t>
            </a:r>
            <a:r>
              <a:rPr lang="en-US" b="1" dirty="0">
                <a:solidFill>
                  <a:srgbClr val="FF0000"/>
                </a:solidFill>
                <a:latin typeface="+mn-lt"/>
                <a:ea typeface="Calibri"/>
                <a:cs typeface="Calibri"/>
                <a:sym typeface="Calibri"/>
              </a:rPr>
              <a:t>Naive</a:t>
            </a:r>
            <a:r>
              <a:rPr lang="en-US" dirty="0">
                <a:solidFill>
                  <a:schemeClr val="dk1"/>
                </a:solidFill>
                <a:latin typeface="+mn-lt"/>
                <a:ea typeface="Calibri"/>
                <a:cs typeface="Calibri"/>
                <a:sym typeface="Calibri"/>
              </a:rPr>
              <a:t>" assumption is </a:t>
            </a:r>
          </a:p>
          <a:p>
            <a:pPr lvl="0"/>
            <a:r>
              <a:rPr lang="en-US" dirty="0">
                <a:solidFill>
                  <a:schemeClr val="dk1"/>
                </a:solidFill>
                <a:latin typeface="+mn-lt"/>
                <a:ea typeface="Calibri"/>
                <a:cs typeface="Calibri"/>
                <a:sym typeface="Calibri"/>
              </a:rPr>
              <a:t>that </a:t>
            </a:r>
            <a:r>
              <a:rPr lang="en-US" dirty="0">
                <a:solidFill>
                  <a:schemeClr val="dk1"/>
                </a:solidFill>
                <a:ea typeface="Calibri"/>
                <a:cs typeface="Calibri"/>
                <a:sym typeface="Calibri"/>
              </a:rPr>
              <a:t>each feature makes an </a:t>
            </a:r>
            <a:r>
              <a:rPr lang="en-US" b="1" dirty="0">
                <a:solidFill>
                  <a:srgbClr val="0070C0"/>
                </a:solidFill>
                <a:ea typeface="Calibri"/>
                <a:cs typeface="Calibri"/>
                <a:sym typeface="Calibri"/>
              </a:rPr>
              <a:t>independent</a:t>
            </a:r>
            <a:r>
              <a:rPr lang="en-US" dirty="0">
                <a:solidFill>
                  <a:schemeClr val="dk1"/>
                </a:solidFill>
                <a:ea typeface="Calibri"/>
                <a:cs typeface="Calibri"/>
                <a:sym typeface="Calibri"/>
              </a:rPr>
              <a:t> and </a:t>
            </a:r>
            <a:r>
              <a:rPr lang="en-US" b="1" dirty="0">
                <a:solidFill>
                  <a:srgbClr val="0070C0"/>
                </a:solidFill>
                <a:ea typeface="Calibri"/>
                <a:cs typeface="Calibri"/>
                <a:sym typeface="Calibri"/>
              </a:rPr>
              <a:t>equal </a:t>
            </a:r>
            <a:r>
              <a:rPr lang="en-US" dirty="0">
                <a:solidFill>
                  <a:schemeClr val="dk1"/>
                </a:solidFill>
                <a:ea typeface="Calibri"/>
                <a:cs typeface="Calibri"/>
                <a:sym typeface="Calibri"/>
              </a:rPr>
              <a:t>contribution to the outcome</a:t>
            </a:r>
            <a:endParaRPr lang="en-US" dirty="0">
              <a:solidFill>
                <a:schemeClr val="dk1"/>
              </a:solidFill>
              <a:latin typeface="+mn-lt"/>
              <a:ea typeface="Calibri"/>
              <a:cs typeface="Calibri"/>
              <a:sym typeface="Calibri"/>
            </a:endParaRPr>
          </a:p>
          <a:p>
            <a:pPr lvl="0"/>
            <a:r>
              <a:rPr lang="en-US" dirty="0">
                <a:solidFill>
                  <a:schemeClr val="dk1"/>
                </a:solidFill>
                <a:latin typeface="+mn-lt"/>
                <a:ea typeface="Calibri"/>
                <a:cs typeface="Calibri"/>
                <a:sym typeface="Calibri"/>
              </a:rPr>
              <a:t>( although features may have </a:t>
            </a:r>
            <a:r>
              <a:rPr lang="en-US" b="1" dirty="0">
                <a:solidFill>
                  <a:srgbClr val="00B050"/>
                </a:solidFill>
                <a:latin typeface="+mn-lt"/>
                <a:ea typeface="Calibri"/>
                <a:cs typeface="Calibri"/>
                <a:sym typeface="Calibri"/>
              </a:rPr>
              <a:t>inter-dependencies</a:t>
            </a:r>
            <a:r>
              <a:rPr lang="en-US" dirty="0">
                <a:solidFill>
                  <a:schemeClr val="dk1"/>
                </a:solidFill>
                <a:latin typeface="+mn-lt"/>
                <a:ea typeface="Calibri"/>
                <a:cs typeface="Calibri"/>
                <a:sym typeface="Calibri"/>
              </a:rPr>
              <a:t> and may have </a:t>
            </a:r>
            <a:r>
              <a:rPr lang="en-US" b="1" dirty="0">
                <a:solidFill>
                  <a:srgbClr val="00B050"/>
                </a:solidFill>
                <a:latin typeface="+mn-lt"/>
                <a:cs typeface="Calibri"/>
                <a:sym typeface="Calibri"/>
              </a:rPr>
              <a:t>different importance</a:t>
            </a:r>
            <a:r>
              <a:rPr lang="en-US" dirty="0">
                <a:solidFill>
                  <a:schemeClr val="dk1"/>
                </a:solidFill>
                <a:latin typeface="+mn-lt"/>
                <a:ea typeface="Calibri"/>
                <a:cs typeface="Calibri"/>
                <a:sym typeface="Calibri"/>
              </a:rPr>
              <a:t> )</a:t>
            </a:r>
          </a:p>
          <a:p>
            <a:pPr lvl="0"/>
            <a:endParaRPr lang="en-US" dirty="0">
              <a:solidFill>
                <a:schemeClr val="dk1"/>
              </a:solidFill>
              <a:latin typeface="+mn-lt"/>
              <a:ea typeface="Calibri"/>
              <a:cs typeface="Calibri"/>
              <a:sym typeface="Calibri"/>
            </a:endParaRPr>
          </a:p>
          <a:p>
            <a:pPr lvl="0"/>
            <a:r>
              <a:rPr lang="en-US" dirty="0">
                <a:solidFill>
                  <a:schemeClr val="dk1"/>
                </a:solidFill>
                <a:latin typeface="+mn-lt"/>
                <a:ea typeface="Calibri"/>
                <a:cs typeface="Calibri"/>
                <a:sym typeface="Calibri"/>
              </a:rPr>
              <a:t>On the picture below we have two features (A1 &amp; A2) influencing outcome (B).</a:t>
            </a:r>
          </a:p>
          <a:p>
            <a:pPr lvl="0"/>
            <a:r>
              <a:rPr lang="en-US" dirty="0">
                <a:solidFill>
                  <a:schemeClr val="dk1"/>
                </a:solidFill>
                <a:latin typeface="+mn-lt"/>
                <a:ea typeface="Calibri"/>
                <a:cs typeface="Calibri"/>
                <a:sym typeface="Calibri"/>
              </a:rPr>
              <a:t>We will be computing conditional probability of a person being fit P(B|(A1,A2)). </a:t>
            </a:r>
          </a:p>
          <a:p>
            <a:pPr lvl="0"/>
            <a:endParaRPr lang="en-US" dirty="0">
              <a:solidFill>
                <a:schemeClr val="dk1"/>
              </a:solidFill>
              <a:latin typeface="+mn-lt"/>
              <a:ea typeface="Calibri"/>
              <a:cs typeface="Calibri"/>
              <a:sym typeface="Calibri"/>
            </a:endParaRPr>
          </a:p>
          <a:p>
            <a:pPr lvl="0"/>
            <a:r>
              <a:rPr lang="en-US" dirty="0">
                <a:solidFill>
                  <a:schemeClr val="dk1"/>
                </a:solidFill>
                <a:latin typeface="+mn-lt"/>
                <a:ea typeface="Calibri"/>
                <a:cs typeface="Calibri"/>
                <a:sym typeface="Calibri"/>
              </a:rPr>
              <a:t>We "naively" assume that A1 &amp; A2 contribute equally to the outcome.</a:t>
            </a:r>
          </a:p>
          <a:p>
            <a:pPr lvl="0"/>
            <a:r>
              <a:rPr lang="en-US" dirty="0">
                <a:solidFill>
                  <a:schemeClr val="dk1"/>
                </a:solidFill>
                <a:latin typeface="+mn-lt"/>
                <a:ea typeface="Calibri"/>
                <a:cs typeface="Calibri"/>
                <a:sym typeface="Calibri"/>
              </a:rPr>
              <a:t>In reality, doing exercises daily probably contributes more – but our model disregards this.</a:t>
            </a:r>
          </a:p>
        </p:txBody>
      </p:sp>
      <p:sp>
        <p:nvSpPr>
          <p:cNvPr id="4" name="TextBox 3">
            <a:extLst>
              <a:ext uri="{FF2B5EF4-FFF2-40B4-BE49-F238E27FC236}">
                <a16:creationId xmlns:a16="http://schemas.microsoft.com/office/drawing/2014/main" id="{C5F4338A-7460-2D43-8709-4C01BE3CBAE1}"/>
              </a:ext>
            </a:extLst>
          </p:cNvPr>
          <p:cNvSpPr txBox="1"/>
          <p:nvPr/>
        </p:nvSpPr>
        <p:spPr>
          <a:xfrm>
            <a:off x="-2791968" y="-475488"/>
            <a:ext cx="1107996" cy="307777"/>
          </a:xfrm>
          <a:prstGeom prst="rect">
            <a:avLst/>
          </a:prstGeom>
          <a:noFill/>
        </p:spPr>
        <p:txBody>
          <a:bodyPr wrap="none" rtlCol="0">
            <a:spAutoFit/>
          </a:bodyPr>
          <a:lstStyle/>
          <a:p>
            <a:r>
              <a:rPr lang="en-US" dirty="0"/>
              <a:t>b	</a:t>
            </a:r>
          </a:p>
        </p:txBody>
      </p:sp>
      <p:sp>
        <p:nvSpPr>
          <p:cNvPr id="8" name="Google Shape;96;p13">
            <a:extLst>
              <a:ext uri="{FF2B5EF4-FFF2-40B4-BE49-F238E27FC236}">
                <a16:creationId xmlns:a16="http://schemas.microsoft.com/office/drawing/2014/main" id="{E86965A6-BF94-F145-89D1-C6B2E5865414}"/>
              </a:ext>
            </a:extLst>
          </p:cNvPr>
          <p:cNvSpPr/>
          <p:nvPr/>
        </p:nvSpPr>
        <p:spPr>
          <a:xfrm>
            <a:off x="122155" y="3697256"/>
            <a:ext cx="6702776" cy="3041841"/>
          </a:xfrm>
          <a:prstGeom prst="rect">
            <a:avLst/>
          </a:prstGeom>
          <a:solidFill>
            <a:srgbClr val="FBE4D4"/>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97;p13">
            <a:extLst>
              <a:ext uri="{FF2B5EF4-FFF2-40B4-BE49-F238E27FC236}">
                <a16:creationId xmlns:a16="http://schemas.microsoft.com/office/drawing/2014/main" id="{345B8856-5B94-5446-A782-2394C9731CBF}"/>
              </a:ext>
            </a:extLst>
          </p:cNvPr>
          <p:cNvSpPr/>
          <p:nvPr/>
        </p:nvSpPr>
        <p:spPr>
          <a:xfrm>
            <a:off x="565560" y="4292194"/>
            <a:ext cx="3774964" cy="1764631"/>
          </a:xfrm>
          <a:prstGeom prst="ellipse">
            <a:avLst/>
          </a:prstGeom>
          <a:solidFill>
            <a:srgbClr val="FFC00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 name="Google Shape;98;p13">
            <a:extLst>
              <a:ext uri="{FF2B5EF4-FFF2-40B4-BE49-F238E27FC236}">
                <a16:creationId xmlns:a16="http://schemas.microsoft.com/office/drawing/2014/main" id="{CB8CAB0A-ECE1-744B-AFD7-926EB6778306}"/>
              </a:ext>
            </a:extLst>
          </p:cNvPr>
          <p:cNvSpPr/>
          <p:nvPr/>
        </p:nvSpPr>
        <p:spPr>
          <a:xfrm>
            <a:off x="2459640" y="4085725"/>
            <a:ext cx="4174638" cy="1423396"/>
          </a:xfrm>
          <a:prstGeom prst="ellipse">
            <a:avLst/>
          </a:prstGeom>
          <a:solidFill>
            <a:srgbClr val="00B0F0">
              <a:alpha val="40784"/>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 name="Google Shape;99;p13">
            <a:extLst>
              <a:ext uri="{FF2B5EF4-FFF2-40B4-BE49-F238E27FC236}">
                <a16:creationId xmlns:a16="http://schemas.microsoft.com/office/drawing/2014/main" id="{1B3AAF2C-11F0-0049-B7DC-8141A6FF1C0C}"/>
              </a:ext>
            </a:extLst>
          </p:cNvPr>
          <p:cNvSpPr txBox="1"/>
          <p:nvPr/>
        </p:nvSpPr>
        <p:spPr>
          <a:xfrm>
            <a:off x="1376829" y="4943675"/>
            <a:ext cx="1113783"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a:ea typeface="Calibri"/>
                <a:cs typeface="Calibri"/>
                <a:sym typeface="Calibri"/>
              </a:rPr>
              <a:t>B - Fit</a:t>
            </a:r>
            <a:endParaRPr sz="2400" b="1" dirty="0">
              <a:solidFill>
                <a:srgbClr val="FF0000"/>
              </a:solidFill>
              <a:latin typeface="Calibri"/>
              <a:ea typeface="Calibri"/>
              <a:cs typeface="Calibri"/>
              <a:sym typeface="Calibri"/>
            </a:endParaRPr>
          </a:p>
        </p:txBody>
      </p:sp>
      <p:sp>
        <p:nvSpPr>
          <p:cNvPr id="14" name="Google Shape;100;p13">
            <a:extLst>
              <a:ext uri="{FF2B5EF4-FFF2-40B4-BE49-F238E27FC236}">
                <a16:creationId xmlns:a16="http://schemas.microsoft.com/office/drawing/2014/main" id="{E7891A24-DF90-8D43-8EDC-651D0443DDE8}"/>
              </a:ext>
            </a:extLst>
          </p:cNvPr>
          <p:cNvSpPr txBox="1"/>
          <p:nvPr/>
        </p:nvSpPr>
        <p:spPr>
          <a:xfrm>
            <a:off x="3889681" y="4242615"/>
            <a:ext cx="2935250"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a:ea typeface="Calibri"/>
                <a:cs typeface="Calibri"/>
                <a:sym typeface="Calibri"/>
              </a:rPr>
              <a:t>A1 - Exercise daily</a:t>
            </a:r>
            <a:endParaRPr sz="2400" b="1" dirty="0">
              <a:solidFill>
                <a:srgbClr val="FF0000"/>
              </a:solidFill>
              <a:latin typeface="Calibri"/>
              <a:ea typeface="Calibri"/>
              <a:cs typeface="Calibri"/>
              <a:sym typeface="Calibri"/>
            </a:endParaRPr>
          </a:p>
        </p:txBody>
      </p:sp>
      <p:sp>
        <p:nvSpPr>
          <p:cNvPr id="15" name="Google Shape;101;p13">
            <a:extLst>
              <a:ext uri="{FF2B5EF4-FFF2-40B4-BE49-F238E27FC236}">
                <a16:creationId xmlns:a16="http://schemas.microsoft.com/office/drawing/2014/main" id="{5F331993-8839-E14F-87F0-12C37B552B26}"/>
              </a:ext>
            </a:extLst>
          </p:cNvPr>
          <p:cNvSpPr txBox="1"/>
          <p:nvPr/>
        </p:nvSpPr>
        <p:spPr>
          <a:xfrm>
            <a:off x="141457" y="3697256"/>
            <a:ext cx="1530878"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a:ea typeface="Calibri"/>
                <a:cs typeface="Calibri"/>
                <a:sym typeface="Calibri"/>
              </a:rPr>
              <a:t>All People</a:t>
            </a:r>
            <a:endParaRPr sz="2400" b="1" dirty="0">
              <a:solidFill>
                <a:srgbClr val="FF0000"/>
              </a:solidFill>
              <a:latin typeface="Calibri"/>
              <a:ea typeface="Calibri"/>
              <a:cs typeface="Calibri"/>
              <a:sym typeface="Calibri"/>
            </a:endParaRPr>
          </a:p>
        </p:txBody>
      </p:sp>
      <p:sp>
        <p:nvSpPr>
          <p:cNvPr id="16" name="Google Shape;98;p13">
            <a:extLst>
              <a:ext uri="{FF2B5EF4-FFF2-40B4-BE49-F238E27FC236}">
                <a16:creationId xmlns:a16="http://schemas.microsoft.com/office/drawing/2014/main" id="{8801D4D2-6C87-E448-BABD-2406AFC4D1B5}"/>
              </a:ext>
            </a:extLst>
          </p:cNvPr>
          <p:cNvSpPr/>
          <p:nvPr/>
        </p:nvSpPr>
        <p:spPr>
          <a:xfrm>
            <a:off x="2415908" y="4770269"/>
            <a:ext cx="4116519" cy="1638072"/>
          </a:xfrm>
          <a:prstGeom prst="ellipse">
            <a:avLst/>
          </a:prstGeom>
          <a:solidFill>
            <a:srgbClr val="92D050">
              <a:alpha val="40784"/>
            </a:srgb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00B0F0"/>
              </a:solidFill>
              <a:latin typeface="Calibri"/>
              <a:ea typeface="Calibri"/>
              <a:cs typeface="Calibri"/>
              <a:sym typeface="Calibri"/>
            </a:endParaRPr>
          </a:p>
        </p:txBody>
      </p:sp>
      <p:sp>
        <p:nvSpPr>
          <p:cNvPr id="17" name="Google Shape;100;p13">
            <a:extLst>
              <a:ext uri="{FF2B5EF4-FFF2-40B4-BE49-F238E27FC236}">
                <a16:creationId xmlns:a16="http://schemas.microsoft.com/office/drawing/2014/main" id="{A4C67650-35D1-004F-BCDB-9A543C31DEBB}"/>
              </a:ext>
            </a:extLst>
          </p:cNvPr>
          <p:cNvSpPr txBox="1"/>
          <p:nvPr/>
        </p:nvSpPr>
        <p:spPr>
          <a:xfrm>
            <a:off x="3961014" y="5689203"/>
            <a:ext cx="2673263"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rgbClr val="FF0000"/>
                </a:solidFill>
                <a:latin typeface="Calibri"/>
                <a:ea typeface="Calibri"/>
                <a:cs typeface="Calibri"/>
                <a:sym typeface="Calibri"/>
              </a:rPr>
              <a:t>A2 - Dog Owner</a:t>
            </a:r>
            <a:endParaRPr sz="2400" b="1" dirty="0">
              <a:solidFill>
                <a:srgbClr val="FF0000"/>
              </a:solidFill>
              <a:latin typeface="Calibri"/>
              <a:ea typeface="Calibri"/>
              <a:cs typeface="Calibri"/>
              <a:sym typeface="Calibri"/>
            </a:endParaRPr>
          </a:p>
        </p:txBody>
      </p:sp>
      <p:sp>
        <p:nvSpPr>
          <p:cNvPr id="5" name="TextBox 4">
            <a:extLst>
              <a:ext uri="{FF2B5EF4-FFF2-40B4-BE49-F238E27FC236}">
                <a16:creationId xmlns:a16="http://schemas.microsoft.com/office/drawing/2014/main" id="{84C959D5-AEAE-C24D-891D-18CF918B93E3}"/>
              </a:ext>
            </a:extLst>
          </p:cNvPr>
          <p:cNvSpPr txBox="1"/>
          <p:nvPr/>
        </p:nvSpPr>
        <p:spPr>
          <a:xfrm>
            <a:off x="6907128" y="4663505"/>
            <a:ext cx="2255288" cy="1384995"/>
          </a:xfrm>
          <a:prstGeom prst="rect">
            <a:avLst/>
          </a:prstGeom>
          <a:noFill/>
        </p:spPr>
        <p:txBody>
          <a:bodyPr wrap="square" rtlCol="0">
            <a:spAutoFit/>
          </a:bodyPr>
          <a:lstStyle/>
          <a:p>
            <a:r>
              <a:rPr lang="en-US" dirty="0"/>
              <a:t>Features:</a:t>
            </a:r>
          </a:p>
          <a:p>
            <a:r>
              <a:rPr lang="en-US" dirty="0"/>
              <a:t>     A1 – Exercise Daily</a:t>
            </a:r>
          </a:p>
          <a:p>
            <a:r>
              <a:rPr lang="en-US" dirty="0"/>
              <a:t>     A2 – Dog owner</a:t>
            </a:r>
          </a:p>
          <a:p>
            <a:endParaRPr lang="en-US" dirty="0"/>
          </a:p>
          <a:p>
            <a:r>
              <a:rPr lang="en-US" dirty="0"/>
              <a:t>Outcome:</a:t>
            </a:r>
          </a:p>
          <a:p>
            <a:r>
              <a:rPr lang="en-US" dirty="0"/>
              <a:t>     B – Person is Fit</a:t>
            </a:r>
          </a:p>
        </p:txBody>
      </p:sp>
      <mc:AlternateContent xmlns:mc="http://schemas.openxmlformats.org/markup-compatibility/2006" xmlns:a14="http://schemas.microsoft.com/office/drawing/2010/main">
        <mc:Choice Requires="a14">
          <p:sp>
            <p:nvSpPr>
              <p:cNvPr id="18" name="Google Shape;88;p13">
                <a:extLst>
                  <a:ext uri="{FF2B5EF4-FFF2-40B4-BE49-F238E27FC236}">
                    <a16:creationId xmlns:a16="http://schemas.microsoft.com/office/drawing/2014/main" id="{95068AA8-7119-4F4F-AEAA-537C8A13CD7B}"/>
                  </a:ext>
                </a:extLst>
              </p:cNvPr>
              <p:cNvSpPr txBox="1"/>
              <p:nvPr/>
            </p:nvSpPr>
            <p:spPr>
              <a:xfrm>
                <a:off x="9034272" y="145478"/>
                <a:ext cx="3020568" cy="1494897"/>
              </a:xfrm>
              <a:prstGeom prst="rect">
                <a:avLst/>
              </a:prstGeom>
              <a:noFill/>
              <a:ln w="63500" cap="flat" cmpd="sng">
                <a:solidFill>
                  <a:schemeClr val="accent6"/>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i="0" u="none" strike="noStrike" cap="none" dirty="0">
                    <a:solidFill>
                      <a:srgbClr val="0070C0"/>
                    </a:solidFill>
                    <a:latin typeface="Calibri"/>
                    <a:ea typeface="Calibri"/>
                    <a:cs typeface="Calibri"/>
                    <a:sym typeface="Calibri"/>
                  </a:rPr>
                  <a:t>Bayes’ Theorem </a:t>
                </a:r>
                <a:endParaRPr lang="en-US" sz="20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2000" b="0" i="0" u="none" strike="noStrike" cap="none" dirty="0">
                  <a:solidFill>
                    <a:schemeClr val="dk1"/>
                  </a:solidFill>
                  <a:latin typeface="Calibri"/>
                  <a:ea typeface="Calibri"/>
                  <a:cs typeface="Calibri"/>
                  <a:sym typeface="Calibri"/>
                </a:endParaRPr>
              </a:p>
              <a:p>
                <a:pPr/>
                <a14:m>
                  <m:oMathPara xmlns:m="http://schemas.openxmlformats.org/officeDocument/2006/math">
                    <m:oMathParaPr>
                      <m:jc m:val="center"/>
                    </m:oMathParaPr>
                    <m:oMath xmlns:m="http://schemas.openxmlformats.org/officeDocument/2006/math">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 = </m:t>
                      </m:r>
                      <m:f>
                        <m:fPr>
                          <m:ctrlPr>
                            <a:rPr lang="en-US" b="1" i="1">
                              <a:latin typeface="Cambria Math" panose="02040503050406030204" pitchFamily="18" charset="0"/>
                            </a:rPr>
                          </m:ctrlPr>
                        </m:fPr>
                        <m:num>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𝑨</m:t>
                          </m:r>
                          <m:r>
                            <a:rPr lang="en-US" b="1" i="1">
                              <a:latin typeface="Cambria Math" panose="02040503050406030204" pitchFamily="18" charset="0"/>
                            </a:rPr>
                            <m:t>)</m:t>
                          </m:r>
                        </m:num>
                        <m:den>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𝑩</m:t>
                          </m:r>
                          <m:r>
                            <a:rPr lang="en-US" b="1" i="1">
                              <a:latin typeface="Cambria Math" panose="02040503050406030204" pitchFamily="18" charset="0"/>
                            </a:rPr>
                            <m:t>)</m:t>
                          </m:r>
                        </m:den>
                      </m:f>
                    </m:oMath>
                  </m:oMathPara>
                </a14:m>
                <a:endParaRPr lang="en-US" dirty="0"/>
              </a:p>
              <a:p>
                <a:pPr marL="0" marR="0" lvl="0" indent="0" algn="l" rtl="0">
                  <a:spcBef>
                    <a:spcPts val="0"/>
                  </a:spcBef>
                  <a:spcAft>
                    <a:spcPts val="0"/>
                  </a:spcAft>
                  <a:buNone/>
                </a:pPr>
                <a:endParaRPr lang="en-US" sz="2000" dirty="0">
                  <a:solidFill>
                    <a:schemeClr val="dk1"/>
                  </a:solidFill>
                  <a:latin typeface="Calibri"/>
                  <a:cs typeface="Calibri"/>
                  <a:sym typeface="Calibri"/>
                </a:endParaRPr>
              </a:p>
              <a:p>
                <a:pPr algn="ctr"/>
                <a:r>
                  <a:rPr lang="en-US" sz="2000" dirty="0">
                    <a:solidFill>
                      <a:schemeClr val="dk1"/>
                    </a:solidFill>
                    <a:latin typeface="Calibri"/>
                    <a:cs typeface="Calibri"/>
                    <a:sym typeface="Calibri"/>
                  </a:rPr>
                  <a:t>     </a:t>
                </a:r>
                <a:endParaRPr sz="2400" b="0" i="0" u="none" strike="noStrike" cap="none" dirty="0">
                  <a:solidFill>
                    <a:schemeClr val="dk1"/>
                  </a:solidFill>
                  <a:latin typeface="Calibri"/>
                  <a:ea typeface="Calibri"/>
                  <a:cs typeface="Calibri"/>
                  <a:sym typeface="Calibri"/>
                </a:endParaRPr>
              </a:p>
            </p:txBody>
          </p:sp>
        </mc:Choice>
        <mc:Fallback xmlns="">
          <p:sp>
            <p:nvSpPr>
              <p:cNvPr id="18" name="Google Shape;88;p13">
                <a:extLst>
                  <a:ext uri="{FF2B5EF4-FFF2-40B4-BE49-F238E27FC236}">
                    <a16:creationId xmlns:a16="http://schemas.microsoft.com/office/drawing/2014/main" id="{95068AA8-7119-4F4F-AEAA-537C8A13CD7B}"/>
                  </a:ext>
                </a:extLst>
              </p:cNvPr>
              <p:cNvSpPr txBox="1">
                <a:spLocks noRot="1" noChangeAspect="1" noMove="1" noResize="1" noEditPoints="1" noAdjustHandles="1" noChangeArrowheads="1" noChangeShapeType="1" noTextEdit="1"/>
              </p:cNvSpPr>
              <p:nvPr/>
            </p:nvSpPr>
            <p:spPr>
              <a:xfrm>
                <a:off x="9034272" y="145478"/>
                <a:ext cx="3020568" cy="1494897"/>
              </a:xfrm>
              <a:prstGeom prst="rect">
                <a:avLst/>
              </a:prstGeom>
              <a:blipFill>
                <a:blip r:embed="rId3"/>
                <a:stretch>
                  <a:fillRect l="-3689" t="-3252" r="-2869"/>
                </a:stretch>
              </a:blipFill>
              <a:ln w="63500" cap="flat" cmpd="sng">
                <a:solidFill>
                  <a:schemeClr val="accent6"/>
                </a:solidFill>
                <a:prstDash val="solid"/>
                <a:round/>
                <a:headEnd type="none" w="sm" len="sm"/>
                <a:tailEnd type="none" w="sm" len="sm"/>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18BF3F9-41BB-1D45-8949-62D567A837E2}"/>
                  </a:ext>
                </a:extLst>
              </p:cNvPr>
              <p:cNvSpPr txBox="1"/>
              <p:nvPr/>
            </p:nvSpPr>
            <p:spPr>
              <a:xfrm>
                <a:off x="7908064" y="2078755"/>
                <a:ext cx="4190152" cy="756361"/>
              </a:xfrm>
              <a:prstGeom prst="rect">
                <a:avLst/>
              </a:prstGeom>
              <a:noFill/>
            </p:spPr>
            <p:txBody>
              <a:bodyPr wrap="square" rtlCol="0">
                <a:spAutoFit/>
              </a:bodyPr>
              <a:lstStyle/>
              <a:p>
                <a:endParaRPr lang="en-US" dirty="0"/>
              </a:p>
              <a:p>
                <a:pPr/>
                <a14:m>
                  <m:oMathPara xmlns:m="http://schemas.openxmlformats.org/officeDocument/2006/math">
                    <m:oMathParaPr>
                      <m:jc m:val="left"/>
                    </m:oMathParaPr>
                    <m:oMath xmlns:m="http://schemas.openxmlformats.org/officeDocument/2006/math">
                      <m:r>
                        <a:rPr lang="en-US" b="1" i="1">
                          <a:latin typeface="Cambria Math" panose="02040503050406030204" pitchFamily="18" charset="0"/>
                        </a:rPr>
                        <m:t>𝑷</m:t>
                      </m:r>
                      <m:r>
                        <a:rPr lang="en-US" b="1" i="1" baseline="-25000" smtClean="0">
                          <a:latin typeface="Cambria Math" panose="02040503050406030204" pitchFamily="18" charset="0"/>
                        </a:rPr>
                        <m:t>𝑭𝒊𝒕</m:t>
                      </m:r>
                      <m:r>
                        <a:rPr lang="en-US" b="1" i="1" baseline="-25000" smtClean="0">
                          <a:latin typeface="Cambria Math" panose="02040503050406030204" pitchFamily="18" charset="0"/>
                        </a:rPr>
                        <m:t>  = </m:t>
                      </m:r>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smtClean="0">
                              <a:latin typeface="Cambria Math" panose="02040503050406030204" pitchFamily="18" charset="0"/>
                            </a:rPr>
                            <m:t>𝑭𝒊𝒕</m:t>
                          </m:r>
                        </m:e>
                        <m:e>
                          <m:r>
                            <a:rPr lang="en-US" b="1" i="1" smtClean="0">
                              <a:latin typeface="Cambria Math" panose="02040503050406030204" pitchFamily="18" charset="0"/>
                            </a:rPr>
                            <m:t>𝑨</m:t>
                          </m:r>
                          <m:r>
                            <a:rPr lang="en-US" b="1" i="1">
                              <a:latin typeface="Cambria Math" panose="02040503050406030204" pitchFamily="18" charset="0"/>
                            </a:rPr>
                            <m:t>𝟏</m:t>
                          </m:r>
                          <m:r>
                            <a:rPr lang="en-US" b="1" i="1">
                              <a:latin typeface="Cambria Math" panose="02040503050406030204" pitchFamily="18" charset="0"/>
                            </a:rPr>
                            <m:t>,</m:t>
                          </m:r>
                          <m:r>
                            <a:rPr lang="en-US" b="1" i="1" smtClean="0">
                              <a:latin typeface="Cambria Math" panose="02040503050406030204" pitchFamily="18" charset="0"/>
                            </a:rPr>
                            <m:t>𝑨</m:t>
                          </m:r>
                          <m:r>
                            <a:rPr lang="en-US" b="1" i="1" smtClean="0">
                              <a:latin typeface="Cambria Math" panose="02040503050406030204" pitchFamily="18" charset="0"/>
                            </a:rPr>
                            <m:t>𝟐</m:t>
                          </m:r>
                        </m:e>
                      </m:d>
                      <m:r>
                        <a:rPr lang="en-US" b="1" i="1" smtClean="0">
                          <a:latin typeface="Cambria Math" panose="02040503050406030204" pitchFamily="18" charset="0"/>
                        </a:rPr>
                        <m:t>  =   </m:t>
                      </m:r>
                      <m:f>
                        <m:fPr>
                          <m:ctrlPr>
                            <a:rPr lang="en-US" b="1" i="1">
                              <a:latin typeface="Cambria Math" panose="02040503050406030204" pitchFamily="18" charset="0"/>
                            </a:rPr>
                          </m:ctrlPr>
                        </m:fPr>
                        <m:num>
                          <m:r>
                            <a:rPr lang="en-US" b="1" i="1">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𝑨</m:t>
                          </m:r>
                          <m:r>
                            <a:rPr lang="en-US" b="1" i="1">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𝑨</m:t>
                          </m:r>
                          <m:r>
                            <a:rPr lang="en-US" b="1" i="1" smtClean="0">
                              <a:latin typeface="Cambria Math" panose="02040503050406030204" pitchFamily="18" charset="0"/>
                            </a:rPr>
                            <m:t>𝟐</m:t>
                          </m:r>
                          <m:r>
                            <a:rPr lang="en-US" b="1" i="1">
                              <a:latin typeface="Cambria Math" panose="02040503050406030204" pitchFamily="18" charset="0"/>
                            </a:rPr>
                            <m:t>|</m:t>
                          </m:r>
                          <m:r>
                            <a:rPr lang="en-US" b="1" i="1" smtClean="0">
                              <a:latin typeface="Cambria Math" panose="02040503050406030204" pitchFamily="18" charset="0"/>
                            </a:rPr>
                            <m:t>𝑭𝒊𝒕</m:t>
                          </m:r>
                          <m:r>
                            <a:rPr lang="en-US" b="1" i="1">
                              <a:latin typeface="Cambria Math" panose="02040503050406030204" pitchFamily="18" charset="0"/>
                            </a:rPr>
                            <m:t>)∗ </m:t>
                          </m:r>
                          <m:r>
                            <a:rPr lang="en-US" b="1" i="1" smtClean="0">
                              <a:solidFill>
                                <a:srgbClr val="0070C0"/>
                              </a:solidFill>
                              <a:latin typeface="Cambria Math" panose="02040503050406030204" pitchFamily="18" charset="0"/>
                            </a:rPr>
                            <m:t>𝑷</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𝑭𝒊𝒕</m:t>
                          </m:r>
                          <m:r>
                            <a:rPr lang="en-US" b="1" i="1" smtClean="0">
                              <a:solidFill>
                                <a:srgbClr val="0070C0"/>
                              </a:solidFill>
                              <a:latin typeface="Cambria Math" panose="02040503050406030204" pitchFamily="18" charset="0"/>
                            </a:rPr>
                            <m:t>)</m:t>
                          </m:r>
                        </m:num>
                        <m:den>
                          <m:r>
                            <a:rPr lang="en-US" b="1" i="1">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𝑨</m:t>
                          </m:r>
                          <m:r>
                            <a:rPr lang="en-US" b="1" i="1">
                              <a:latin typeface="Cambria Math" panose="02040503050406030204" pitchFamily="18" charset="0"/>
                            </a:rPr>
                            <m:t>𝟏</m:t>
                          </m:r>
                          <m:r>
                            <a:rPr lang="en-US" b="1" i="1">
                              <a:latin typeface="Cambria Math" panose="02040503050406030204" pitchFamily="18" charset="0"/>
                            </a:rPr>
                            <m:t>,</m:t>
                          </m:r>
                          <m:r>
                            <a:rPr lang="en-US" b="1" i="1" smtClean="0">
                              <a:latin typeface="Cambria Math" panose="02040503050406030204" pitchFamily="18" charset="0"/>
                            </a:rPr>
                            <m:t>𝑨</m:t>
                          </m:r>
                          <m:r>
                            <a:rPr lang="en-US" b="1" i="1" smtClean="0">
                              <a:latin typeface="Cambria Math" panose="02040503050406030204" pitchFamily="18" charset="0"/>
                            </a:rPr>
                            <m:t>𝟐</m:t>
                          </m:r>
                          <m:r>
                            <a:rPr lang="en-US" b="1" i="1">
                              <a:latin typeface="Cambria Math" panose="02040503050406030204" pitchFamily="18" charset="0"/>
                            </a:rPr>
                            <m:t>)</m:t>
                          </m:r>
                        </m:den>
                      </m:f>
                    </m:oMath>
                  </m:oMathPara>
                </a14:m>
                <a:endParaRPr lang="en-US" dirty="0"/>
              </a:p>
            </p:txBody>
          </p:sp>
        </mc:Choice>
        <mc:Fallback xmlns="">
          <p:sp>
            <p:nvSpPr>
              <p:cNvPr id="19" name="TextBox 18">
                <a:extLst>
                  <a:ext uri="{FF2B5EF4-FFF2-40B4-BE49-F238E27FC236}">
                    <a16:creationId xmlns:a16="http://schemas.microsoft.com/office/drawing/2014/main" id="{C18BF3F9-41BB-1D45-8949-62D567A837E2}"/>
                  </a:ext>
                </a:extLst>
              </p:cNvPr>
              <p:cNvSpPr txBox="1">
                <a:spLocks noRot="1" noChangeAspect="1" noMove="1" noResize="1" noEditPoints="1" noAdjustHandles="1" noChangeArrowheads="1" noChangeShapeType="1" noTextEdit="1"/>
              </p:cNvSpPr>
              <p:nvPr/>
            </p:nvSpPr>
            <p:spPr>
              <a:xfrm>
                <a:off x="7908064" y="2078755"/>
                <a:ext cx="4190152" cy="756361"/>
              </a:xfrm>
              <a:prstGeom prst="rect">
                <a:avLst/>
              </a:prstGeom>
              <a:blipFill>
                <a:blip r:embed="rId4"/>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3C17639-B2CB-5F4A-8710-9F35E10CFB69}"/>
                  </a:ext>
                </a:extLst>
              </p:cNvPr>
              <p:cNvSpPr txBox="1"/>
              <p:nvPr/>
            </p:nvSpPr>
            <p:spPr>
              <a:xfrm>
                <a:off x="7908064" y="3303835"/>
                <a:ext cx="3592274" cy="756361"/>
              </a:xfrm>
              <a:prstGeom prst="rect">
                <a:avLst/>
              </a:prstGeom>
              <a:noFill/>
            </p:spPr>
            <p:txBody>
              <a:bodyPr wrap="square" rtlCol="0">
                <a:spAutoFit/>
              </a:bodyPr>
              <a:lstStyle/>
              <a:p>
                <a:endParaRPr lang="en-US" dirty="0"/>
              </a:p>
              <a:p>
                <a:pPr/>
                <a14:m>
                  <m:oMathPara xmlns:m="http://schemas.openxmlformats.org/officeDocument/2006/math">
                    <m:oMathParaPr>
                      <m:jc m:val="left"/>
                    </m:oMathParaPr>
                    <m:oMath xmlns:m="http://schemas.openxmlformats.org/officeDocument/2006/math">
                      <m:r>
                        <a:rPr lang="en-US" b="1" i="1">
                          <a:latin typeface="Cambria Math" panose="02040503050406030204" pitchFamily="18" charset="0"/>
                        </a:rPr>
                        <m:t>𝑷</m:t>
                      </m:r>
                      <m:r>
                        <a:rPr lang="en-US" b="1" i="1" baseline="-25000" smtClean="0">
                          <a:latin typeface="Cambria Math" panose="02040503050406030204" pitchFamily="18" charset="0"/>
                        </a:rPr>
                        <m:t>𝑭𝒊𝒕</m:t>
                      </m:r>
                      <m:r>
                        <a:rPr lang="en-US" b="1" i="1" baseline="-25000" smtClean="0">
                          <a:latin typeface="Cambria Math" panose="02040503050406030204" pitchFamily="18" charset="0"/>
                        </a:rPr>
                        <m:t>  =    </m:t>
                      </m:r>
                      <m:f>
                        <m:fPr>
                          <m:ctrlPr>
                            <a:rPr lang="en-US" b="1" i="1">
                              <a:latin typeface="Cambria Math" panose="02040503050406030204" pitchFamily="18" charset="0"/>
                            </a:rPr>
                          </m:ctrlPr>
                        </m:fPr>
                        <m:num>
                          <m:r>
                            <a:rPr lang="en-US" b="1" i="1">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𝑨</m:t>
                          </m:r>
                          <m:r>
                            <a:rPr lang="en-US" b="1" i="1">
                              <a:latin typeface="Cambria Math" panose="02040503050406030204" pitchFamily="18" charset="0"/>
                            </a:rPr>
                            <m:t>𝟏</m:t>
                          </m:r>
                          <m:r>
                            <a:rPr lang="en-US" b="1" i="1">
                              <a:latin typeface="Cambria Math" panose="02040503050406030204" pitchFamily="18" charset="0"/>
                            </a:rPr>
                            <m:t>|</m:t>
                          </m:r>
                          <m:r>
                            <a:rPr lang="en-US" b="1" i="1" smtClean="0">
                              <a:latin typeface="Cambria Math" panose="02040503050406030204" pitchFamily="18" charset="0"/>
                            </a:rPr>
                            <m:t>𝑭𝒊𝒕</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𝑨</m:t>
                          </m:r>
                          <m:r>
                            <a:rPr lang="en-US" b="1" i="1">
                              <a:latin typeface="Cambria Math" panose="02040503050406030204" pitchFamily="18" charset="0"/>
                            </a:rPr>
                            <m:t>𝟐</m:t>
                          </m:r>
                          <m:r>
                            <a:rPr lang="en-US" b="1" i="1">
                              <a:latin typeface="Cambria Math" panose="02040503050406030204" pitchFamily="18" charset="0"/>
                            </a:rPr>
                            <m:t>|</m:t>
                          </m:r>
                          <m:r>
                            <a:rPr lang="en-US" b="1" i="1">
                              <a:latin typeface="Cambria Math" panose="02040503050406030204" pitchFamily="18" charset="0"/>
                            </a:rPr>
                            <m:t>𝑭𝒊𝒕</m:t>
                          </m:r>
                          <m:r>
                            <a:rPr lang="en-US" b="1" i="1">
                              <a:latin typeface="Cambria Math" panose="02040503050406030204" pitchFamily="18" charset="0"/>
                            </a:rPr>
                            <m:t>) ∗ </m:t>
                          </m:r>
                          <m:r>
                            <a:rPr lang="en-US" b="1" i="1" smtClean="0">
                              <a:solidFill>
                                <a:srgbClr val="0070C0"/>
                              </a:solidFill>
                              <a:latin typeface="Cambria Math" panose="02040503050406030204" pitchFamily="18" charset="0"/>
                            </a:rPr>
                            <m:t>𝑷</m:t>
                          </m:r>
                          <m:r>
                            <a:rPr lang="en-US" b="1" i="1" smtClean="0">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𝑭𝒊𝒕</m:t>
                          </m:r>
                          <m:r>
                            <a:rPr lang="en-US" b="1" i="1" smtClean="0">
                              <a:solidFill>
                                <a:srgbClr val="0070C0"/>
                              </a:solidFill>
                              <a:latin typeface="Cambria Math" panose="02040503050406030204" pitchFamily="18" charset="0"/>
                            </a:rPr>
                            <m:t>)</m:t>
                          </m:r>
                        </m:num>
                        <m:den>
                          <m:r>
                            <a:rPr lang="en-US" b="1" i="1">
                              <a:latin typeface="Cambria Math" panose="02040503050406030204" pitchFamily="18" charset="0"/>
                            </a:rPr>
                            <m:t>𝑷</m:t>
                          </m:r>
                          <m:r>
                            <a:rPr lang="en-US" b="1" i="1">
                              <a:latin typeface="Cambria Math" panose="02040503050406030204" pitchFamily="18" charset="0"/>
                            </a:rPr>
                            <m:t>(</m:t>
                          </m:r>
                          <m:r>
                            <a:rPr lang="en-US" b="1" i="1" smtClean="0">
                              <a:latin typeface="Cambria Math" panose="02040503050406030204" pitchFamily="18" charset="0"/>
                            </a:rPr>
                            <m:t>𝑨</m:t>
                          </m:r>
                          <m:r>
                            <a:rPr lang="en-US" b="1" i="1">
                              <a:latin typeface="Cambria Math" panose="02040503050406030204" pitchFamily="18" charset="0"/>
                            </a:rPr>
                            <m:t>𝟏</m:t>
                          </m:r>
                          <m:r>
                            <a:rPr lang="en-US" b="1" i="1">
                              <a:latin typeface="Cambria Math" panose="02040503050406030204" pitchFamily="18" charset="0"/>
                            </a:rPr>
                            <m:t>,</m:t>
                          </m:r>
                          <m:r>
                            <a:rPr lang="en-US" b="1" i="1" smtClean="0">
                              <a:latin typeface="Cambria Math" panose="02040503050406030204" pitchFamily="18" charset="0"/>
                            </a:rPr>
                            <m:t>𝑨</m:t>
                          </m:r>
                          <m:r>
                            <a:rPr lang="en-US" b="1" i="1">
                              <a:latin typeface="Cambria Math" panose="02040503050406030204" pitchFamily="18" charset="0"/>
                            </a:rPr>
                            <m:t>𝟐</m:t>
                          </m:r>
                          <m:r>
                            <a:rPr lang="en-US" b="1" i="1">
                              <a:latin typeface="Cambria Math" panose="02040503050406030204" pitchFamily="18" charset="0"/>
                            </a:rPr>
                            <m:t>)</m:t>
                          </m:r>
                        </m:den>
                      </m:f>
                    </m:oMath>
                  </m:oMathPara>
                </a14:m>
                <a:endParaRPr lang="en-US" dirty="0"/>
              </a:p>
            </p:txBody>
          </p:sp>
        </mc:Choice>
        <mc:Fallback xmlns="">
          <p:sp>
            <p:nvSpPr>
              <p:cNvPr id="20" name="TextBox 19">
                <a:extLst>
                  <a:ext uri="{FF2B5EF4-FFF2-40B4-BE49-F238E27FC236}">
                    <a16:creationId xmlns:a16="http://schemas.microsoft.com/office/drawing/2014/main" id="{A3C17639-B2CB-5F4A-8710-9F35E10CFB69}"/>
                  </a:ext>
                </a:extLst>
              </p:cNvPr>
              <p:cNvSpPr txBox="1">
                <a:spLocks noRot="1" noChangeAspect="1" noMove="1" noResize="1" noEditPoints="1" noAdjustHandles="1" noChangeArrowheads="1" noChangeShapeType="1" noTextEdit="1"/>
              </p:cNvSpPr>
              <p:nvPr/>
            </p:nvSpPr>
            <p:spPr>
              <a:xfrm>
                <a:off x="7908064" y="3303835"/>
                <a:ext cx="3592274" cy="756361"/>
              </a:xfrm>
              <a:prstGeom prst="rect">
                <a:avLst/>
              </a:prstGeom>
              <a:blipFill>
                <a:blip r:embed="rId5"/>
                <a:stretch>
                  <a:fillRect b="-5000"/>
                </a:stretch>
              </a:blipFill>
            </p:spPr>
            <p:txBody>
              <a:bodyPr/>
              <a:lstStyle/>
              <a:p>
                <a:r>
                  <a:rPr lang="en-US">
                    <a:noFill/>
                  </a:rPr>
                  <a:t> </a:t>
                </a:r>
              </a:p>
            </p:txBody>
          </p:sp>
        </mc:Fallback>
      </mc:AlternateContent>
      <p:sp>
        <p:nvSpPr>
          <p:cNvPr id="2" name="Down Arrow 1">
            <a:extLst>
              <a:ext uri="{FF2B5EF4-FFF2-40B4-BE49-F238E27FC236}">
                <a16:creationId xmlns:a16="http://schemas.microsoft.com/office/drawing/2014/main" id="{4E5DB39C-A2AB-B047-AE7B-AEB0B4609893}"/>
              </a:ext>
            </a:extLst>
          </p:cNvPr>
          <p:cNvSpPr/>
          <p:nvPr/>
        </p:nvSpPr>
        <p:spPr>
          <a:xfrm rot="2264946">
            <a:off x="9928613" y="2824594"/>
            <a:ext cx="156536" cy="587491"/>
          </a:xfrm>
          <a:prstGeom prst="down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37068B0-78A5-0E4A-8BEA-9B3F5428B23A}"/>
                  </a:ext>
                </a:extLst>
              </p:cNvPr>
              <p:cNvSpPr txBox="1"/>
              <p:nvPr/>
            </p:nvSpPr>
            <p:spPr>
              <a:xfrm>
                <a:off x="126123" y="731651"/>
                <a:ext cx="11109435" cy="2497607"/>
              </a:xfrm>
              <a:prstGeom prst="rect">
                <a:avLst/>
              </a:prstGeom>
              <a:noFill/>
            </p:spPr>
            <p:txBody>
              <a:bodyPr wrap="square" rtlCol="0">
                <a:spAutoFit/>
              </a:bodyPr>
              <a:lstStyle/>
              <a:p>
                <a:r>
                  <a:rPr lang="en-US" dirty="0"/>
                  <a:t>Suppose that an outcome "O" can have values </a:t>
                </a:r>
                <a:r>
                  <a:rPr lang="en-US" b="1" dirty="0"/>
                  <a:t>True</a:t>
                </a:r>
                <a:r>
                  <a:rPr lang="en-US" dirty="0"/>
                  <a:t> or </a:t>
                </a:r>
                <a:r>
                  <a:rPr lang="en-US" b="1" dirty="0"/>
                  <a:t>False</a:t>
                </a:r>
                <a:r>
                  <a:rPr lang="en-US" dirty="0"/>
                  <a:t> (Binary Classification) depending on events e1, e2, e3.</a:t>
                </a:r>
              </a:p>
              <a:p>
                <a:r>
                  <a:rPr lang="en-US" dirty="0"/>
                  <a:t>Suppose that influences of these events on the outcome are mutually independent. </a:t>
                </a:r>
              </a:p>
              <a:p>
                <a:r>
                  <a:rPr lang="en-US" dirty="0"/>
                  <a:t>Then we can write Bayes' Theorem formula like this:</a:t>
                </a:r>
              </a:p>
              <a:p>
                <a:endParaRPr lang="en-US" dirty="0"/>
              </a:p>
              <a:p>
                <a:pPr/>
                <a14:m>
                  <m:oMathPara xmlns:m="http://schemas.openxmlformats.org/officeDocument/2006/math">
                    <m:oMathParaPr>
                      <m:jc m:val="left"/>
                    </m:oMathParaPr>
                    <m:oMath xmlns:m="http://schemas.openxmlformats.org/officeDocument/2006/math">
                      <m:r>
                        <a:rPr lang="en-US" b="1" i="1" smtClean="0">
                          <a:latin typeface="Cambria Math" panose="02040503050406030204" pitchFamily="18" charset="0"/>
                        </a:rPr>
                        <m:t>        </m:t>
                      </m:r>
                      <m:r>
                        <a:rPr lang="en-US" b="1" i="1">
                          <a:latin typeface="Cambria Math" panose="02040503050406030204" pitchFamily="18" charset="0"/>
                        </a:rPr>
                        <m:t>𝑷</m:t>
                      </m:r>
                      <m:r>
                        <a:rPr lang="en-US" b="1" i="1" baseline="-25000" smtClean="0">
                          <a:latin typeface="Cambria Math" panose="02040503050406030204" pitchFamily="18" charset="0"/>
                        </a:rPr>
                        <m:t>𝒕𝒓𝒖𝒆</m:t>
                      </m:r>
                      <m:r>
                        <a:rPr lang="en-US" b="1" i="1" baseline="-25000" smtClean="0">
                          <a:latin typeface="Cambria Math" panose="02040503050406030204" pitchFamily="18" charset="0"/>
                        </a:rPr>
                        <m:t>  =  </m:t>
                      </m:r>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𝑻𝒓𝒖𝒆</m:t>
                          </m:r>
                        </m:e>
                        <m:e>
                          <m:r>
                            <a:rPr lang="en-US" b="1" i="1">
                              <a:latin typeface="Cambria Math" panose="02040503050406030204" pitchFamily="18" charset="0"/>
                            </a:rPr>
                            <m:t>𝒆</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𝟐</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𝟑</m:t>
                          </m:r>
                        </m:e>
                      </m:d>
                      <m:r>
                        <a:rPr lang="en-US" b="1" i="1" smtClean="0">
                          <a:latin typeface="Cambria Math" panose="02040503050406030204" pitchFamily="18" charset="0"/>
                        </a:rPr>
                        <m:t>  =   </m:t>
                      </m:r>
                      <m:f>
                        <m:fPr>
                          <m:ctrlPr>
                            <a:rPr lang="en-US" b="1" i="1">
                              <a:latin typeface="Cambria Math" panose="02040503050406030204" pitchFamily="18" charset="0"/>
                            </a:rPr>
                          </m:ctrlPr>
                        </m:fPr>
                        <m:num>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𝟏</m:t>
                          </m:r>
                          <m:r>
                            <a:rPr lang="en-US" b="1" i="1" smtClean="0">
                              <a:latin typeface="Cambria Math" panose="02040503050406030204" pitchFamily="18" charset="0"/>
                            </a:rPr>
                            <m:t>,</m:t>
                          </m:r>
                          <m:r>
                            <a:rPr lang="en-US" b="1" i="1" smtClean="0">
                              <a:latin typeface="Cambria Math" panose="02040503050406030204" pitchFamily="18" charset="0"/>
                            </a:rPr>
                            <m:t>𝒆</m:t>
                          </m:r>
                          <m:r>
                            <a:rPr lang="en-US" b="1" i="1" smtClean="0">
                              <a:latin typeface="Cambria Math" panose="02040503050406030204" pitchFamily="18" charset="0"/>
                            </a:rPr>
                            <m:t>𝟐</m:t>
                          </m:r>
                          <m:r>
                            <a:rPr lang="en-US" b="1" i="1" smtClean="0">
                              <a:latin typeface="Cambria Math" panose="02040503050406030204" pitchFamily="18" charset="0"/>
                            </a:rPr>
                            <m:t>,</m:t>
                          </m:r>
                          <m:r>
                            <a:rPr lang="en-US" b="1" i="1" smtClean="0">
                              <a:latin typeface="Cambria Math" panose="02040503050406030204" pitchFamily="18" charset="0"/>
                            </a:rPr>
                            <m:t>𝒆</m:t>
                          </m:r>
                          <m:r>
                            <a:rPr lang="en-US" b="1" i="1" smtClean="0">
                              <a:latin typeface="Cambria Math" panose="02040503050406030204" pitchFamily="18" charset="0"/>
                            </a:rPr>
                            <m:t>𝟑</m:t>
                          </m:r>
                          <m:r>
                            <a:rPr lang="en-US" b="1" i="1">
                              <a:latin typeface="Cambria Math" panose="02040503050406030204" pitchFamily="18" charset="0"/>
                            </a:rPr>
                            <m:t>|</m:t>
                          </m:r>
                          <m:r>
                            <a:rPr lang="en-US" b="1" i="1">
                              <a:latin typeface="Cambria Math" panose="02040503050406030204" pitchFamily="18" charset="0"/>
                            </a:rPr>
                            <m:t>𝑻𝒓𝒖𝒆</m:t>
                          </m:r>
                          <m:r>
                            <a:rPr lang="en-US" b="1" i="1">
                              <a:latin typeface="Cambria Math" panose="02040503050406030204" pitchFamily="18" charset="0"/>
                            </a:rPr>
                            <m:t>)∗ </m:t>
                          </m:r>
                          <m:r>
                            <a:rPr lang="en-US" b="1" i="1" smtClean="0">
                              <a:solidFill>
                                <a:srgbClr val="0070C0"/>
                              </a:solidFill>
                              <a:latin typeface="Cambria Math" panose="02040503050406030204" pitchFamily="18" charset="0"/>
                            </a:rPr>
                            <m:t>𝑷</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𝑻𝒓𝒖𝒆</m:t>
                          </m:r>
                          <m:r>
                            <a:rPr lang="en-US" b="1" i="1" smtClean="0">
                              <a:solidFill>
                                <a:srgbClr val="0070C0"/>
                              </a:solidFill>
                              <a:latin typeface="Cambria Math" panose="02040503050406030204" pitchFamily="18" charset="0"/>
                            </a:rPr>
                            <m:t>)</m:t>
                          </m:r>
                        </m:num>
                        <m:den>
                          <m:r>
                            <a:rPr lang="en-US" b="1" i="1" smtClean="0">
                              <a:solidFill>
                                <a:srgbClr val="00B050"/>
                              </a:solidFill>
                              <a:latin typeface="Cambria Math" panose="02040503050406030204" pitchFamily="18" charset="0"/>
                            </a:rPr>
                            <m:t>𝑷</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𝟏</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𝟐</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𝟑</m:t>
                          </m:r>
                          <m:r>
                            <a:rPr lang="en-US" b="1" i="1" smtClean="0">
                              <a:solidFill>
                                <a:srgbClr val="00B050"/>
                              </a:solidFill>
                              <a:latin typeface="Cambria Math" panose="02040503050406030204" pitchFamily="18" charset="0"/>
                            </a:rPr>
                            <m:t>)</m:t>
                          </m:r>
                        </m:den>
                      </m:f>
                      <m:r>
                        <a:rPr lang="en-US" b="1" i="1" smtClean="0">
                          <a:latin typeface="Cambria Math" panose="02040503050406030204" pitchFamily="18" charset="0"/>
                        </a:rPr>
                        <m:t>   </m:t>
                      </m:r>
                      <m:r>
                        <a:rPr lang="en-US" b="1" i="1">
                          <a:latin typeface="Cambria Math" panose="02040503050406030204" pitchFamily="18" charset="0"/>
                        </a:rPr>
                        <m:t>= </m:t>
                      </m:r>
                      <m:r>
                        <a:rPr lang="en-US" b="1" i="1" smtClean="0">
                          <a:latin typeface="Cambria Math" panose="02040503050406030204" pitchFamily="18" charset="0"/>
                        </a:rPr>
                        <m:t>   </m:t>
                      </m:r>
                      <m:f>
                        <m:fPr>
                          <m:ctrlPr>
                            <a:rPr lang="en-US" b="1" i="1">
                              <a:latin typeface="Cambria Math" panose="02040503050406030204" pitchFamily="18" charset="0"/>
                            </a:rPr>
                          </m:ctrlPr>
                        </m:fPr>
                        <m:num>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𝑻𝒓𝒖𝒆</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𝟐</m:t>
                          </m:r>
                          <m:r>
                            <a:rPr lang="en-US" b="1" i="1">
                              <a:latin typeface="Cambria Math" panose="02040503050406030204" pitchFamily="18" charset="0"/>
                            </a:rPr>
                            <m:t>|</m:t>
                          </m:r>
                          <m:r>
                            <a:rPr lang="en-US" b="1" i="1">
                              <a:latin typeface="Cambria Math" panose="02040503050406030204" pitchFamily="18" charset="0"/>
                            </a:rPr>
                            <m:t>𝑻𝒓𝒖𝒆</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𝟑</m:t>
                          </m:r>
                          <m:r>
                            <a:rPr lang="en-US" b="1" i="1">
                              <a:latin typeface="Cambria Math" panose="02040503050406030204" pitchFamily="18" charset="0"/>
                            </a:rPr>
                            <m:t>|</m:t>
                          </m:r>
                          <m:r>
                            <a:rPr lang="en-US" b="1" i="1">
                              <a:latin typeface="Cambria Math" panose="02040503050406030204" pitchFamily="18" charset="0"/>
                            </a:rPr>
                            <m:t>𝑻𝒓𝒖𝒆</m:t>
                          </m:r>
                          <m:r>
                            <a:rPr lang="en-US" b="1" i="1">
                              <a:latin typeface="Cambria Math" panose="02040503050406030204" pitchFamily="18" charset="0"/>
                            </a:rPr>
                            <m:t>) ∗ </m:t>
                          </m:r>
                          <m:r>
                            <a:rPr lang="en-US" b="1" i="1" smtClean="0">
                              <a:solidFill>
                                <a:srgbClr val="0070C0"/>
                              </a:solidFill>
                              <a:latin typeface="Cambria Math" panose="02040503050406030204" pitchFamily="18" charset="0"/>
                            </a:rPr>
                            <m:t>𝑷</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𝑻𝒓𝒖𝒆</m:t>
                          </m:r>
                          <m:r>
                            <a:rPr lang="en-US" b="1" i="1" smtClean="0">
                              <a:solidFill>
                                <a:srgbClr val="0070C0"/>
                              </a:solidFill>
                              <a:latin typeface="Cambria Math" panose="02040503050406030204" pitchFamily="18" charset="0"/>
                            </a:rPr>
                            <m:t>)</m:t>
                          </m:r>
                        </m:num>
                        <m:den>
                          <m:r>
                            <a:rPr lang="en-US" b="1" i="1" smtClean="0">
                              <a:solidFill>
                                <a:srgbClr val="00B050"/>
                              </a:solidFill>
                              <a:latin typeface="Cambria Math" panose="02040503050406030204" pitchFamily="18" charset="0"/>
                            </a:rPr>
                            <m:t>𝑷</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𝟏</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𝟐</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𝟑</m:t>
                          </m:r>
                          <m:r>
                            <a:rPr lang="en-US" b="1" i="1" smtClean="0">
                              <a:solidFill>
                                <a:srgbClr val="00B050"/>
                              </a:solidFill>
                              <a:latin typeface="Cambria Math" panose="02040503050406030204" pitchFamily="18" charset="0"/>
                            </a:rPr>
                            <m:t>)</m:t>
                          </m:r>
                        </m:den>
                      </m:f>
                    </m:oMath>
                  </m:oMathPara>
                </a14:m>
                <a:endParaRPr lang="en-US" dirty="0"/>
              </a:p>
              <a:p>
                <a:r>
                  <a:rPr lang="en-US" dirty="0"/>
                  <a:t> </a:t>
                </a:r>
              </a:p>
              <a:p>
                <a:r>
                  <a:rPr lang="en-US" dirty="0"/>
                  <a:t>and similarly:</a:t>
                </a:r>
              </a:p>
              <a:p>
                <a:r>
                  <a:rPr lang="en-US" dirty="0"/>
                  <a:t> </a:t>
                </a:r>
              </a:p>
              <a:p>
                <a:pPr/>
                <a14:m>
                  <m:oMathPara xmlns:m="http://schemas.openxmlformats.org/officeDocument/2006/math">
                    <m:oMathParaPr>
                      <m:jc m:val="left"/>
                    </m:oMathParaPr>
                    <m:oMath xmlns:m="http://schemas.openxmlformats.org/officeDocument/2006/math">
                      <m:r>
                        <a:rPr lang="en-US" b="1" i="1">
                          <a:latin typeface="Cambria Math" panose="02040503050406030204" pitchFamily="18" charset="0"/>
                        </a:rPr>
                        <m:t>        </m:t>
                      </m:r>
                      <m:r>
                        <a:rPr lang="en-US" b="1" i="1">
                          <a:latin typeface="Cambria Math" panose="02040503050406030204" pitchFamily="18" charset="0"/>
                        </a:rPr>
                        <m:t>𝑷𝒇𝒂𝒍𝒔𝒆</m:t>
                      </m:r>
                      <m:r>
                        <a:rPr lang="en-US" b="1" i="1" baseline="-25000" smtClean="0">
                          <a:latin typeface="Cambria Math" panose="02040503050406030204" pitchFamily="18" charset="0"/>
                        </a:rPr>
                        <m:t> = </m:t>
                      </m:r>
                      <m:r>
                        <a:rPr lang="en-US" b="1" i="1" smtClean="0">
                          <a:latin typeface="Cambria Math" panose="02040503050406030204" pitchFamily="18" charset="0"/>
                        </a:rPr>
                        <m:t>𝑷</m:t>
                      </m:r>
                      <m:d>
                        <m:dPr>
                          <m:ctrlPr>
                            <a:rPr lang="en-US" b="1" i="1">
                              <a:latin typeface="Cambria Math" panose="02040503050406030204" pitchFamily="18" charset="0"/>
                            </a:rPr>
                          </m:ctrlPr>
                        </m:dPr>
                        <m:e>
                          <m:r>
                            <a:rPr lang="en-US" b="1" i="1">
                              <a:latin typeface="Cambria Math" panose="02040503050406030204" pitchFamily="18" charset="0"/>
                            </a:rPr>
                            <m:t>𝑭𝒂𝒍𝒔𝒆</m:t>
                          </m:r>
                        </m:e>
                        <m:e>
                          <m:r>
                            <a:rPr lang="en-US" b="1" i="1">
                              <a:latin typeface="Cambria Math" panose="02040503050406030204" pitchFamily="18" charset="0"/>
                            </a:rPr>
                            <m:t>𝒆</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𝟐</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𝟑</m:t>
                          </m:r>
                        </m:e>
                      </m:d>
                      <m:r>
                        <a:rPr lang="en-US" b="1" i="1" smtClean="0">
                          <a:latin typeface="Cambria Math" panose="02040503050406030204" pitchFamily="18" charset="0"/>
                        </a:rPr>
                        <m:t>= … </m:t>
                      </m:r>
                      <m:r>
                        <a:rPr lang="en-US" b="1" i="1">
                          <a:latin typeface="Cambria Math" panose="02040503050406030204" pitchFamily="18" charset="0"/>
                        </a:rPr>
                        <m:t>= </m:t>
                      </m:r>
                      <m:f>
                        <m:fPr>
                          <m:ctrlPr>
                            <a:rPr lang="en-US" b="1" i="1">
                              <a:latin typeface="Cambria Math" panose="02040503050406030204" pitchFamily="18" charset="0"/>
                            </a:rPr>
                          </m:ctrlPr>
                        </m:fPr>
                        <m:num>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𝑭𝒂𝒍𝒔𝒆</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𝟐</m:t>
                          </m:r>
                          <m:r>
                            <a:rPr lang="en-US" b="1" i="1">
                              <a:latin typeface="Cambria Math" panose="02040503050406030204" pitchFamily="18" charset="0"/>
                            </a:rPr>
                            <m:t>|</m:t>
                          </m:r>
                          <m:r>
                            <a:rPr lang="en-US" b="1" i="1">
                              <a:latin typeface="Cambria Math" panose="02040503050406030204" pitchFamily="18" charset="0"/>
                            </a:rPr>
                            <m:t>𝑭𝒂𝒍𝒔𝒆</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𝟑</m:t>
                          </m:r>
                          <m:r>
                            <a:rPr lang="en-US" b="1" i="1">
                              <a:latin typeface="Cambria Math" panose="02040503050406030204" pitchFamily="18" charset="0"/>
                            </a:rPr>
                            <m:t>|</m:t>
                          </m:r>
                          <m:r>
                            <a:rPr lang="en-US" b="1" i="1">
                              <a:latin typeface="Cambria Math" panose="02040503050406030204" pitchFamily="18" charset="0"/>
                            </a:rPr>
                            <m:t>𝑭𝒂𝒍𝒔𝒆</m:t>
                          </m:r>
                          <m:r>
                            <a:rPr lang="en-US" b="1" i="1">
                              <a:latin typeface="Cambria Math" panose="02040503050406030204" pitchFamily="18" charset="0"/>
                            </a:rPr>
                            <m:t>) ∗ </m:t>
                          </m:r>
                          <m:r>
                            <a:rPr lang="en-US" b="1" i="1" smtClean="0">
                              <a:solidFill>
                                <a:srgbClr val="0070C0"/>
                              </a:solidFill>
                              <a:latin typeface="Cambria Math" panose="02040503050406030204" pitchFamily="18" charset="0"/>
                            </a:rPr>
                            <m:t>𝑷</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𝑭𝒂𝒍𝒔𝒆</m:t>
                          </m:r>
                          <m:r>
                            <a:rPr lang="en-US" b="1" i="1" smtClean="0">
                              <a:solidFill>
                                <a:srgbClr val="0070C0"/>
                              </a:solidFill>
                              <a:latin typeface="Cambria Math" panose="02040503050406030204" pitchFamily="18" charset="0"/>
                            </a:rPr>
                            <m:t>)</m:t>
                          </m:r>
                        </m:num>
                        <m:den>
                          <m:r>
                            <a:rPr lang="en-US" b="1" i="1" smtClean="0">
                              <a:solidFill>
                                <a:srgbClr val="00B050"/>
                              </a:solidFill>
                              <a:latin typeface="Cambria Math" panose="02040503050406030204" pitchFamily="18" charset="0"/>
                            </a:rPr>
                            <m:t>𝑷</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𝟏</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𝟐</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𝒆</m:t>
                          </m:r>
                          <m:r>
                            <a:rPr lang="en-US" b="1" i="1" smtClean="0">
                              <a:solidFill>
                                <a:srgbClr val="00B050"/>
                              </a:solidFill>
                              <a:latin typeface="Cambria Math" panose="02040503050406030204" pitchFamily="18" charset="0"/>
                            </a:rPr>
                            <m:t>𝟑</m:t>
                          </m:r>
                          <m:r>
                            <a:rPr lang="en-US" b="1" i="1" smtClean="0">
                              <a:solidFill>
                                <a:srgbClr val="00B050"/>
                              </a:solidFill>
                              <a:latin typeface="Cambria Math" panose="02040503050406030204" pitchFamily="18" charset="0"/>
                            </a:rPr>
                            <m:t>)</m:t>
                          </m:r>
                        </m:den>
                      </m:f>
                    </m:oMath>
                  </m:oMathPara>
                </a14:m>
                <a:endParaRPr lang="en-US" dirty="0"/>
              </a:p>
            </p:txBody>
          </p:sp>
        </mc:Choice>
        <mc:Fallback xmlns="">
          <p:sp>
            <p:nvSpPr>
              <p:cNvPr id="5" name="TextBox 4">
                <a:extLst>
                  <a:ext uri="{FF2B5EF4-FFF2-40B4-BE49-F238E27FC236}">
                    <a16:creationId xmlns:a16="http://schemas.microsoft.com/office/drawing/2014/main" id="{637068B0-78A5-0E4A-8BEA-9B3F5428B23A}"/>
                  </a:ext>
                </a:extLst>
              </p:cNvPr>
              <p:cNvSpPr txBox="1">
                <a:spLocks noRot="1" noChangeAspect="1" noMove="1" noResize="1" noEditPoints="1" noAdjustHandles="1" noChangeArrowheads="1" noChangeShapeType="1" noTextEdit="1"/>
              </p:cNvSpPr>
              <p:nvPr/>
            </p:nvSpPr>
            <p:spPr>
              <a:xfrm>
                <a:off x="126123" y="731651"/>
                <a:ext cx="11109435" cy="2497607"/>
              </a:xfrm>
              <a:prstGeom prst="rect">
                <a:avLst/>
              </a:prstGeom>
              <a:blipFill>
                <a:blip r:embed="rId2"/>
                <a:stretch>
                  <a:fillRect l="-229" t="-505" b="-5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8FC7FC-51D9-5A43-8D54-0691902B9E97}"/>
                  </a:ext>
                </a:extLst>
              </p:cNvPr>
              <p:cNvSpPr txBox="1"/>
              <p:nvPr/>
            </p:nvSpPr>
            <p:spPr>
              <a:xfrm>
                <a:off x="126122" y="3405873"/>
                <a:ext cx="11109435" cy="3341684"/>
              </a:xfrm>
              <a:prstGeom prst="rect">
                <a:avLst/>
              </a:prstGeom>
              <a:noFill/>
            </p:spPr>
            <p:txBody>
              <a:bodyPr wrap="square" rtlCol="0">
                <a:spAutoFit/>
              </a:bodyPr>
              <a:lstStyle/>
              <a:p>
                <a:r>
                  <a:rPr lang="en-US" dirty="0"/>
                  <a:t>Note how we write conditional probability P(e1,e2,e3|O) on top as a product of individual probabilities.</a:t>
                </a:r>
              </a:p>
              <a:p>
                <a:r>
                  <a:rPr lang="en-US" dirty="0"/>
                  <a:t>We can do that because their influences are presumed independent and equal (this is the main assumption of "Naive" approach).</a:t>
                </a:r>
              </a:p>
              <a:p>
                <a:endParaRPr lang="en-US" dirty="0"/>
              </a:p>
              <a:p>
                <a:r>
                  <a:rPr lang="en-US" dirty="0"/>
                  <a:t>Also note that the probability in the </a:t>
                </a:r>
                <a:r>
                  <a:rPr lang="en-US" b="1" dirty="0">
                    <a:solidFill>
                      <a:srgbClr val="00B050"/>
                    </a:solidFill>
                  </a:rPr>
                  <a:t>denominator</a:t>
                </a:r>
                <a:r>
                  <a:rPr lang="en-US" dirty="0"/>
                  <a:t> </a:t>
                </a:r>
                <a:r>
                  <a:rPr lang="en-US" b="1" dirty="0">
                    <a:solidFill>
                      <a:srgbClr val="FF0000"/>
                    </a:solidFill>
                  </a:rPr>
                  <a:t>is NOT split into multiplication</a:t>
                </a:r>
                <a:r>
                  <a:rPr lang="en-US" dirty="0"/>
                  <a:t>. </a:t>
                </a:r>
                <a:br>
                  <a:rPr lang="en-US" dirty="0"/>
                </a:br>
                <a:r>
                  <a:rPr lang="en-US" dirty="0"/>
                  <a:t>We can not split it because generally we don't assume that events e1,e2,e3 are independent. </a:t>
                </a:r>
                <a:br>
                  <a:rPr lang="en-US" dirty="0"/>
                </a:br>
                <a:r>
                  <a:rPr lang="en-US" dirty="0"/>
                  <a:t>We only assume that their influences on the outcome "O" are independent (and equal in their potential influence).</a:t>
                </a:r>
              </a:p>
              <a:p>
                <a:endParaRPr lang="en-US" dirty="0"/>
              </a:p>
              <a:p>
                <a:r>
                  <a:rPr lang="en-US" dirty="0"/>
                  <a:t>But the good news is that we don't have to calculate the denominator, because it is the same for both probabilities, and for classification purposes we only need to determine which value is larger – </a:t>
                </a:r>
                <a:r>
                  <a:rPr lang="en-US" dirty="0" err="1"/>
                  <a:t>P</a:t>
                </a:r>
                <a:r>
                  <a:rPr lang="en-US" baseline="-25000" dirty="0" err="1"/>
                  <a:t>true</a:t>
                </a:r>
                <a:r>
                  <a:rPr lang="en-US" dirty="0"/>
                  <a:t> or </a:t>
                </a:r>
                <a:r>
                  <a:rPr lang="en-US" dirty="0" err="1"/>
                  <a:t>P</a:t>
                </a:r>
                <a:r>
                  <a:rPr lang="en-US" baseline="-25000" dirty="0" err="1"/>
                  <a:t>false</a:t>
                </a:r>
                <a:r>
                  <a:rPr lang="en-US" dirty="0"/>
                  <a:t>.</a:t>
                </a:r>
              </a:p>
              <a:p>
                <a:endParaRPr lang="en-US" dirty="0"/>
              </a:p>
              <a:p>
                <a:r>
                  <a:rPr lang="en-US" dirty="0"/>
                  <a:t>Also note that if you want to use this formula for only few events (for example e1 &amp; e2), you can simply remove all other events from the formula as if you have never known that they existed. Ultimately for just one event e1 you will get classical Bayes formula: </a:t>
                </a:r>
              </a:p>
              <a:p>
                <a:endParaRPr lang="en-US" dirty="0"/>
              </a:p>
              <a:p>
                <a:pPr/>
                <a14:m>
                  <m:oMathPara xmlns:m="http://schemas.openxmlformats.org/officeDocument/2006/math">
                    <m:oMathParaPr>
                      <m:jc m:val="center"/>
                    </m:oMathParaPr>
                    <m:oMath xmlns:m="http://schemas.openxmlformats.org/officeDocument/2006/math">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𝑶</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𝟏</m:t>
                      </m:r>
                      <m:r>
                        <a:rPr lang="en-US" b="1" i="1">
                          <a:latin typeface="Cambria Math" panose="02040503050406030204" pitchFamily="18" charset="0"/>
                        </a:rPr>
                        <m:t>) = </m:t>
                      </m:r>
                      <m:f>
                        <m:fPr>
                          <m:ctrlPr>
                            <a:rPr lang="en-US" b="1" i="1">
                              <a:latin typeface="Cambria Math" panose="02040503050406030204" pitchFamily="18" charset="0"/>
                            </a:rPr>
                          </m:ctrlPr>
                        </m:fPr>
                        <m:num>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𝟏</m:t>
                          </m:r>
                          <m:r>
                            <a:rPr lang="en-US" b="1" i="1">
                              <a:latin typeface="Cambria Math" panose="02040503050406030204" pitchFamily="18" charset="0"/>
                            </a:rPr>
                            <m:t>|</m:t>
                          </m:r>
                          <m:r>
                            <a:rPr lang="en-US" b="1" i="1">
                              <a:latin typeface="Cambria Math" panose="02040503050406030204" pitchFamily="18" charset="0"/>
                            </a:rPr>
                            <m:t>𝑶</m:t>
                          </m:r>
                          <m:r>
                            <a:rPr lang="en-US" b="1" i="1">
                              <a:latin typeface="Cambria Math" panose="02040503050406030204" pitchFamily="18" charset="0"/>
                            </a:rPr>
                            <m:t>) ∗ </m:t>
                          </m:r>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𝑶</m:t>
                          </m:r>
                          <m:r>
                            <a:rPr lang="en-US" b="1" i="1">
                              <a:latin typeface="Cambria Math" panose="02040503050406030204" pitchFamily="18" charset="0"/>
                            </a:rPr>
                            <m:t>)</m:t>
                          </m:r>
                        </m:num>
                        <m:den>
                          <m:r>
                            <a:rPr lang="en-US" b="1" i="1">
                              <a:latin typeface="Cambria Math" panose="02040503050406030204" pitchFamily="18" charset="0"/>
                            </a:rPr>
                            <m:t>𝑷</m:t>
                          </m:r>
                          <m:r>
                            <a:rPr lang="en-US" b="1" i="1">
                              <a:latin typeface="Cambria Math" panose="02040503050406030204" pitchFamily="18" charset="0"/>
                            </a:rPr>
                            <m:t>(</m:t>
                          </m:r>
                          <m:r>
                            <a:rPr lang="en-US" b="1" i="1">
                              <a:latin typeface="Cambria Math" panose="02040503050406030204" pitchFamily="18" charset="0"/>
                            </a:rPr>
                            <m:t>𝒆</m:t>
                          </m:r>
                          <m:r>
                            <a:rPr lang="en-US" b="1" i="1">
                              <a:latin typeface="Cambria Math" panose="02040503050406030204" pitchFamily="18" charset="0"/>
                            </a:rPr>
                            <m:t>𝟏</m:t>
                          </m:r>
                          <m:r>
                            <a:rPr lang="en-US" b="1" i="1">
                              <a:latin typeface="Cambria Math" panose="02040503050406030204" pitchFamily="18" charset="0"/>
                            </a:rPr>
                            <m:t>)</m:t>
                          </m:r>
                        </m:den>
                      </m:f>
                    </m:oMath>
                  </m:oMathPara>
                </a14:m>
                <a:endParaRPr lang="en-US" dirty="0"/>
              </a:p>
            </p:txBody>
          </p:sp>
        </mc:Choice>
        <mc:Fallback xmlns="">
          <p:sp>
            <p:nvSpPr>
              <p:cNvPr id="6" name="TextBox 5">
                <a:extLst>
                  <a:ext uri="{FF2B5EF4-FFF2-40B4-BE49-F238E27FC236}">
                    <a16:creationId xmlns:a16="http://schemas.microsoft.com/office/drawing/2014/main" id="{518FC7FC-51D9-5A43-8D54-0691902B9E97}"/>
                  </a:ext>
                </a:extLst>
              </p:cNvPr>
              <p:cNvSpPr txBox="1">
                <a:spLocks noRot="1" noChangeAspect="1" noMove="1" noResize="1" noEditPoints="1" noAdjustHandles="1" noChangeArrowheads="1" noChangeShapeType="1" noTextEdit="1"/>
              </p:cNvSpPr>
              <p:nvPr/>
            </p:nvSpPr>
            <p:spPr>
              <a:xfrm>
                <a:off x="126122" y="3405873"/>
                <a:ext cx="11109435" cy="3341684"/>
              </a:xfrm>
              <a:prstGeom prst="rect">
                <a:avLst/>
              </a:prstGeom>
              <a:blipFill>
                <a:blip r:embed="rId3"/>
                <a:stretch>
                  <a:fillRect l="-229" t="-37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C291246-E548-174A-A5A0-C754F51FA9FB}"/>
              </a:ext>
            </a:extLst>
          </p:cNvPr>
          <p:cNvSpPr txBox="1"/>
          <p:nvPr/>
        </p:nvSpPr>
        <p:spPr>
          <a:xfrm>
            <a:off x="126124" y="66909"/>
            <a:ext cx="5969876" cy="400110"/>
          </a:xfrm>
          <a:prstGeom prst="rect">
            <a:avLst/>
          </a:prstGeom>
          <a:noFill/>
        </p:spPr>
        <p:txBody>
          <a:bodyPr wrap="square" rtlCol="0">
            <a:spAutoFit/>
          </a:bodyPr>
          <a:lstStyle/>
          <a:p>
            <a:r>
              <a:rPr lang="en-US" sz="2000" b="1"/>
              <a:t>Naive Bayes Classification in more details:</a:t>
            </a:r>
            <a:endParaRPr lang="en-US" sz="2000"/>
          </a:p>
        </p:txBody>
      </p:sp>
    </p:spTree>
    <p:extLst>
      <p:ext uri="{BB962C8B-B14F-4D97-AF65-F5344CB8AC3E}">
        <p14:creationId xmlns:p14="http://schemas.microsoft.com/office/powerpoint/2010/main" val="3827244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8" name="Google Shape;108;p14"/>
          <p:cNvSpPr txBox="1"/>
          <p:nvPr/>
        </p:nvSpPr>
        <p:spPr>
          <a:xfrm>
            <a:off x="64172" y="64169"/>
            <a:ext cx="5293274" cy="5219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Naive Bayes classifiers - continued</a:t>
            </a:r>
            <a:endParaRPr sz="2800" b="1" dirty="0">
              <a:solidFill>
                <a:schemeClr val="dk1"/>
              </a:solidFill>
              <a:latin typeface="Calibri"/>
              <a:ea typeface="Calibri"/>
              <a:cs typeface="Calibri"/>
              <a:sym typeface="Calibri"/>
            </a:endParaRPr>
          </a:p>
        </p:txBody>
      </p:sp>
      <p:sp>
        <p:nvSpPr>
          <p:cNvPr id="10" name="TextBox 9">
            <a:extLst>
              <a:ext uri="{FF2B5EF4-FFF2-40B4-BE49-F238E27FC236}">
                <a16:creationId xmlns:a16="http://schemas.microsoft.com/office/drawing/2014/main" id="{812C9AFE-2DC4-2C49-A11B-4A24EEEF46C2}"/>
              </a:ext>
            </a:extLst>
          </p:cNvPr>
          <p:cNvSpPr txBox="1"/>
          <p:nvPr/>
        </p:nvSpPr>
        <p:spPr>
          <a:xfrm>
            <a:off x="110840" y="4969558"/>
            <a:ext cx="6764097" cy="1815882"/>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Here is a very good short video explaining the Naive Bayes Classification </a:t>
            </a:r>
          </a:p>
          <a:p>
            <a:r>
              <a:rPr lang="en-US" dirty="0">
                <a:latin typeface="Calibri" panose="020F0502020204030204" pitchFamily="34" charset="0"/>
                <a:cs typeface="Calibri" panose="020F0502020204030204" pitchFamily="34" charset="0"/>
              </a:rPr>
              <a:t>on a specific simple example - </a:t>
            </a:r>
            <a:r>
              <a:rPr lang="en-US" dirty="0">
                <a:latin typeface="Calibri" panose="020F0502020204030204" pitchFamily="34" charset="0"/>
                <a:cs typeface="Calibri" panose="020F0502020204030204" pitchFamily="34" charset="0"/>
                <a:hlinkClick r:id="rId3"/>
              </a:rPr>
              <a:t>https://www.youtube.com/watch?v=CPqOCI0ahss</a:t>
            </a: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Note – there is a (common) mistake in this video! </a:t>
            </a:r>
          </a:p>
          <a:p>
            <a:r>
              <a:rPr lang="en-US" dirty="0">
                <a:latin typeface="Calibri" panose="020F0502020204030204" pitchFamily="34" charset="0"/>
                <a:cs typeface="Calibri" panose="020F0502020204030204" pitchFamily="34" charset="0"/>
              </a:rPr>
              <a:t>Author calculates denominators via multiplication of individual probabilities. </a:t>
            </a: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You can see that it is wrong because it makes the sum of two probabilities greater than one.  Also here is a good article - </a:t>
            </a:r>
            <a:r>
              <a:rPr lang="en-US" dirty="0">
                <a:latin typeface="Calibri" panose="020F0502020204030204" pitchFamily="34" charset="0"/>
                <a:cs typeface="Calibri" panose="020F0502020204030204" pitchFamily="34" charset="0"/>
                <a:hlinkClick r:id="rId4"/>
              </a:rPr>
              <a:t>https://www.geeksforgeeks.org/naive-bayes-classifiers/</a:t>
            </a:r>
            <a:r>
              <a:rPr lang="en-US" dirty="0">
                <a:latin typeface="Calibri" panose="020F0502020204030204" pitchFamily="34" charset="0"/>
                <a:cs typeface="Calibri" panose="020F0502020204030204" pitchFamily="34" charset="0"/>
              </a:rPr>
              <a:t> </a:t>
            </a:r>
          </a:p>
        </p:txBody>
      </p:sp>
      <p:pic>
        <p:nvPicPr>
          <p:cNvPr id="2" name="Picture 1">
            <a:extLst>
              <a:ext uri="{FF2B5EF4-FFF2-40B4-BE49-F238E27FC236}">
                <a16:creationId xmlns:a16="http://schemas.microsoft.com/office/drawing/2014/main" id="{4627EC18-8F38-2442-B549-FBAD6F81E7EB}"/>
              </a:ext>
            </a:extLst>
          </p:cNvPr>
          <p:cNvPicPr>
            <a:picLocks noChangeAspect="1"/>
          </p:cNvPicPr>
          <p:nvPr/>
        </p:nvPicPr>
        <p:blipFill>
          <a:blip r:embed="rId5"/>
          <a:stretch>
            <a:fillRect/>
          </a:stretch>
        </p:blipFill>
        <p:spPr>
          <a:xfrm>
            <a:off x="7090060" y="960526"/>
            <a:ext cx="4991100" cy="3594100"/>
          </a:xfrm>
          <a:prstGeom prst="rect">
            <a:avLst/>
          </a:prstGeom>
        </p:spPr>
      </p:pic>
      <p:sp>
        <p:nvSpPr>
          <p:cNvPr id="3" name="TextBox 2">
            <a:extLst>
              <a:ext uri="{FF2B5EF4-FFF2-40B4-BE49-F238E27FC236}">
                <a16:creationId xmlns:a16="http://schemas.microsoft.com/office/drawing/2014/main" id="{11C7D318-EE28-164A-87A7-71DE10B21FD7}"/>
              </a:ext>
            </a:extLst>
          </p:cNvPr>
          <p:cNvSpPr txBox="1"/>
          <p:nvPr/>
        </p:nvSpPr>
        <p:spPr>
          <a:xfrm>
            <a:off x="7416246" y="572139"/>
            <a:ext cx="4385619" cy="400110"/>
          </a:xfrm>
          <a:prstGeom prst="rect">
            <a:avLst/>
          </a:prstGeom>
          <a:noFill/>
        </p:spPr>
        <p:txBody>
          <a:bodyPr wrap="square" rtlCol="0">
            <a:spAutoFit/>
          </a:bodyPr>
          <a:lstStyle/>
          <a:p>
            <a:r>
              <a:rPr lang="en-US" sz="2000" b="1" dirty="0">
                <a:solidFill>
                  <a:srgbClr val="00B050"/>
                </a:solidFill>
              </a:rPr>
              <a:t>A</a:t>
            </a:r>
            <a:r>
              <a:rPr lang="en-US" sz="2000" b="1" baseline="-25000" dirty="0">
                <a:solidFill>
                  <a:srgbClr val="00B050"/>
                </a:solidFill>
              </a:rPr>
              <a:t>1</a:t>
            </a:r>
            <a:r>
              <a:rPr lang="en-US" sz="2000" b="1" dirty="0">
                <a:solidFill>
                  <a:srgbClr val="00B050"/>
                </a:solidFill>
              </a:rPr>
              <a:t>         A</a:t>
            </a:r>
            <a:r>
              <a:rPr lang="en-US" sz="2000" b="1" baseline="-25000" dirty="0">
                <a:solidFill>
                  <a:srgbClr val="00B050"/>
                </a:solidFill>
              </a:rPr>
              <a:t>2</a:t>
            </a:r>
            <a:r>
              <a:rPr lang="en-US" sz="2000" b="1" dirty="0">
                <a:solidFill>
                  <a:srgbClr val="00B050"/>
                </a:solidFill>
              </a:rPr>
              <a:t>          A</a:t>
            </a:r>
            <a:r>
              <a:rPr lang="en-US" sz="2000" b="1" baseline="-25000" dirty="0">
                <a:solidFill>
                  <a:srgbClr val="00B050"/>
                </a:solidFill>
              </a:rPr>
              <a:t>3</a:t>
            </a:r>
            <a:r>
              <a:rPr lang="en-US" sz="2000" b="1" dirty="0">
                <a:solidFill>
                  <a:srgbClr val="00B050"/>
                </a:solidFill>
              </a:rPr>
              <a:t>          A</a:t>
            </a:r>
            <a:r>
              <a:rPr lang="en-US" sz="2000" b="1" baseline="-25000" dirty="0">
                <a:solidFill>
                  <a:srgbClr val="00B050"/>
                </a:solidFill>
              </a:rPr>
              <a:t>4</a:t>
            </a:r>
            <a:r>
              <a:rPr lang="en-US" sz="2000" b="1" dirty="0">
                <a:solidFill>
                  <a:srgbClr val="00B050"/>
                </a:solidFill>
              </a:rPr>
              <a:t>          B</a:t>
            </a:r>
          </a:p>
        </p:txBody>
      </p:sp>
      <p:sp>
        <p:nvSpPr>
          <p:cNvPr id="4" name="TextBox 3">
            <a:extLst>
              <a:ext uri="{FF2B5EF4-FFF2-40B4-BE49-F238E27FC236}">
                <a16:creationId xmlns:a16="http://schemas.microsoft.com/office/drawing/2014/main" id="{C5F4338A-7460-2D43-8709-4C01BE3CBAE1}"/>
              </a:ext>
            </a:extLst>
          </p:cNvPr>
          <p:cNvSpPr txBox="1"/>
          <p:nvPr/>
        </p:nvSpPr>
        <p:spPr>
          <a:xfrm>
            <a:off x="-2791968" y="-475488"/>
            <a:ext cx="1107996" cy="307777"/>
          </a:xfrm>
          <a:prstGeom prst="rect">
            <a:avLst/>
          </a:prstGeom>
          <a:noFill/>
        </p:spPr>
        <p:txBody>
          <a:bodyPr wrap="none" rtlCol="0">
            <a:spAutoFit/>
          </a:bodyPr>
          <a:lstStyle/>
          <a:p>
            <a:r>
              <a:rPr lang="en-US" dirty="0"/>
              <a:t>b	</a:t>
            </a:r>
          </a:p>
        </p:txBody>
      </p:sp>
      <p:sp>
        <p:nvSpPr>
          <p:cNvPr id="8" name="Google Shape;108;p14">
            <a:extLst>
              <a:ext uri="{FF2B5EF4-FFF2-40B4-BE49-F238E27FC236}">
                <a16:creationId xmlns:a16="http://schemas.microsoft.com/office/drawing/2014/main" id="{661B5C5B-4BA7-1847-83DD-79D68EBBF580}"/>
              </a:ext>
            </a:extLst>
          </p:cNvPr>
          <p:cNvSpPr txBox="1"/>
          <p:nvPr/>
        </p:nvSpPr>
        <p:spPr>
          <a:xfrm>
            <a:off x="110840" y="586154"/>
            <a:ext cx="6764097" cy="4383404"/>
          </a:xfrm>
          <a:prstGeom prst="rect">
            <a:avLst/>
          </a:prstGeom>
          <a:noFill/>
          <a:ln>
            <a:noFill/>
          </a:ln>
        </p:spPr>
        <p:txBody>
          <a:bodyPr spcFirstLastPara="1" wrap="square" lIns="91425" tIns="45700" rIns="91425" bIns="45700" anchor="t" anchorCtr="0">
            <a:noAutofit/>
          </a:bodyPr>
          <a:lstStyle/>
          <a:p>
            <a:pPr lvl="0"/>
            <a:r>
              <a:rPr lang="en-US" dirty="0">
                <a:solidFill>
                  <a:schemeClr val="dk1"/>
                </a:solidFill>
                <a:latin typeface="Calibri"/>
                <a:ea typeface="Calibri"/>
                <a:cs typeface="Calibri"/>
                <a:sym typeface="Calibri"/>
              </a:rPr>
              <a:t>In the table to the right we have 4 columns A</a:t>
            </a:r>
            <a:r>
              <a:rPr lang="en-US" baseline="-25000" dirty="0">
                <a:solidFill>
                  <a:schemeClr val="dk1"/>
                </a:solidFill>
                <a:latin typeface="Calibri"/>
                <a:ea typeface="Calibri"/>
                <a:cs typeface="Calibri"/>
                <a:sym typeface="Calibri"/>
              </a:rPr>
              <a:t>i</a:t>
            </a:r>
            <a:r>
              <a:rPr lang="en-US" dirty="0">
                <a:solidFill>
                  <a:schemeClr val="dk1"/>
                </a:solidFill>
                <a:latin typeface="Calibri"/>
                <a:ea typeface="Calibri"/>
                <a:cs typeface="Calibri"/>
                <a:sym typeface="Calibri"/>
              </a:rPr>
              <a:t> with features </a:t>
            </a:r>
          </a:p>
          <a:p>
            <a:pPr lvl="0"/>
            <a:r>
              <a:rPr lang="en-US" dirty="0">
                <a:solidFill>
                  <a:schemeClr val="dk1"/>
                </a:solidFill>
                <a:latin typeface="Calibri"/>
                <a:ea typeface="Calibri"/>
                <a:cs typeface="Calibri"/>
                <a:sym typeface="Calibri"/>
              </a:rPr>
              <a:t>and one outcome column B - "Play Golf". </a:t>
            </a:r>
          </a:p>
          <a:p>
            <a:pPr lvl="0"/>
            <a:r>
              <a:rPr lang="en-US" dirty="0">
                <a:solidFill>
                  <a:schemeClr val="dk1"/>
                </a:solidFill>
                <a:latin typeface="Calibri"/>
                <a:ea typeface="Calibri"/>
                <a:cs typeface="Calibri"/>
                <a:sym typeface="Calibri"/>
              </a:rPr>
              <a:t>For each value of the outcome (Yes or No) we can calculate the conditional probability/frequency of seeing each feature value </a:t>
            </a:r>
            <a:r>
              <a:rPr lang="en-US" dirty="0" err="1">
                <a:solidFill>
                  <a:schemeClr val="dk1"/>
                </a:solidFill>
                <a:latin typeface="Calibri"/>
                <a:ea typeface="Calibri"/>
                <a:cs typeface="Calibri"/>
                <a:sym typeface="Calibri"/>
              </a:rPr>
              <a:t>A</a:t>
            </a:r>
            <a:r>
              <a:rPr lang="en-US" baseline="-25000" dirty="0" err="1">
                <a:solidFill>
                  <a:schemeClr val="dk1"/>
                </a:solidFill>
                <a:latin typeface="Calibri"/>
                <a:ea typeface="Calibri"/>
                <a:cs typeface="Calibri"/>
                <a:sym typeface="Calibri"/>
              </a:rPr>
              <a:t>ij</a:t>
            </a:r>
            <a:r>
              <a:rPr lang="en-US" dirty="0">
                <a:solidFill>
                  <a:schemeClr val="dk1"/>
                </a:solidFill>
                <a:latin typeface="Calibri"/>
                <a:ea typeface="Calibri"/>
                <a:cs typeface="Calibri"/>
                <a:sym typeface="Calibri"/>
              </a:rPr>
              <a:t> for a given outcome B:    </a:t>
            </a:r>
          </a:p>
          <a:p>
            <a:pPr lvl="0"/>
            <a:r>
              <a:rPr lang="en-US" dirty="0">
                <a:solidFill>
                  <a:schemeClr val="dk1"/>
                </a:solidFill>
                <a:latin typeface="Calibri"/>
                <a:ea typeface="Calibri"/>
                <a:cs typeface="Calibri"/>
                <a:sym typeface="Calibri"/>
              </a:rPr>
              <a:t>                                   </a:t>
            </a:r>
            <a:r>
              <a:rPr lang="en-US" b="1" dirty="0">
                <a:solidFill>
                  <a:srgbClr val="0070C0"/>
                </a:solidFill>
                <a:latin typeface="Calibri"/>
                <a:ea typeface="Calibri"/>
                <a:cs typeface="Calibri"/>
                <a:sym typeface="Calibri"/>
              </a:rPr>
              <a:t>P(</a:t>
            </a:r>
            <a:r>
              <a:rPr lang="en-US" b="1" dirty="0" err="1">
                <a:solidFill>
                  <a:srgbClr val="0070C0"/>
                </a:solidFill>
                <a:latin typeface="Calibri"/>
                <a:ea typeface="Calibri"/>
                <a:cs typeface="Calibri"/>
                <a:sym typeface="Calibri"/>
              </a:rPr>
              <a:t>A</a:t>
            </a:r>
            <a:r>
              <a:rPr lang="en-US" b="1" baseline="-25000" dirty="0" err="1">
                <a:solidFill>
                  <a:srgbClr val="0070C0"/>
                </a:solidFill>
                <a:latin typeface="Calibri"/>
                <a:ea typeface="Calibri"/>
                <a:cs typeface="Calibri"/>
                <a:sym typeface="Calibri"/>
              </a:rPr>
              <a:t>ij</a:t>
            </a:r>
            <a:r>
              <a:rPr lang="en-US" b="1" dirty="0">
                <a:solidFill>
                  <a:srgbClr val="0070C0"/>
                </a:solidFill>
                <a:latin typeface="Calibri"/>
                <a:ea typeface="Calibri"/>
                <a:cs typeface="Calibri"/>
                <a:sym typeface="Calibri"/>
              </a:rPr>
              <a:t>| B)</a:t>
            </a:r>
          </a:p>
          <a:p>
            <a:pPr lvl="0"/>
            <a:endParaRPr lang="en-US" dirty="0">
              <a:solidFill>
                <a:schemeClr val="dk1"/>
              </a:solidFill>
              <a:latin typeface="Calibri"/>
              <a:ea typeface="Calibri"/>
              <a:cs typeface="Calibri"/>
              <a:sym typeface="Calibri"/>
            </a:endParaRPr>
          </a:p>
          <a:p>
            <a:pPr lvl="0"/>
            <a:r>
              <a:rPr lang="en-US" dirty="0">
                <a:solidFill>
                  <a:schemeClr val="dk1"/>
                </a:solidFill>
                <a:latin typeface="Calibri"/>
                <a:ea typeface="Calibri"/>
                <a:cs typeface="Calibri"/>
                <a:sym typeface="Calibri"/>
              </a:rPr>
              <a:t>where </a:t>
            </a:r>
            <a:r>
              <a:rPr lang="en-US" dirty="0" err="1">
                <a:solidFill>
                  <a:schemeClr val="dk1"/>
                </a:solidFill>
                <a:latin typeface="Calibri"/>
                <a:ea typeface="Calibri"/>
                <a:cs typeface="Calibri"/>
                <a:sym typeface="Calibri"/>
              </a:rPr>
              <a:t>i</a:t>
            </a:r>
            <a:r>
              <a:rPr lang="en-US" dirty="0">
                <a:solidFill>
                  <a:schemeClr val="dk1"/>
                </a:solidFill>
                <a:latin typeface="Calibri"/>
                <a:ea typeface="Calibri"/>
                <a:cs typeface="Calibri"/>
                <a:sym typeface="Calibri"/>
              </a:rPr>
              <a:t> = 1,2,3,4, j=1,2,3 for Outlook (</a:t>
            </a:r>
            <a:r>
              <a:rPr lang="en-US" dirty="0" err="1">
                <a:solidFill>
                  <a:schemeClr val="dk1"/>
                </a:solidFill>
                <a:latin typeface="Calibri"/>
                <a:ea typeface="Calibri"/>
                <a:cs typeface="Calibri"/>
                <a:sym typeface="Calibri"/>
              </a:rPr>
              <a:t>Rayny</a:t>
            </a:r>
            <a:r>
              <a:rPr lang="en-US" dirty="0">
                <a:solidFill>
                  <a:schemeClr val="dk1"/>
                </a:solidFill>
                <a:latin typeface="Calibri"/>
                <a:ea typeface="Calibri"/>
                <a:cs typeface="Calibri"/>
                <a:sym typeface="Calibri"/>
              </a:rPr>
              <a:t>, Overcast, Sunny), etc.</a:t>
            </a:r>
          </a:p>
          <a:p>
            <a:pPr lvl="0"/>
            <a:endParaRPr lang="en-US" dirty="0">
              <a:solidFill>
                <a:schemeClr val="dk1"/>
              </a:solidFill>
              <a:latin typeface="Calibri"/>
              <a:ea typeface="Calibri"/>
              <a:cs typeface="Calibri"/>
              <a:sym typeface="Calibri"/>
            </a:endParaRPr>
          </a:p>
          <a:p>
            <a:pPr lvl="0"/>
            <a:r>
              <a:rPr lang="en-US" dirty="0">
                <a:solidFill>
                  <a:schemeClr val="dk1"/>
                </a:solidFill>
                <a:latin typeface="Calibri"/>
                <a:ea typeface="Calibri"/>
                <a:cs typeface="Calibri"/>
                <a:sym typeface="Calibri"/>
              </a:rPr>
              <a:t>Let's calculate P(</a:t>
            </a:r>
            <a:r>
              <a:rPr lang="en-US" dirty="0" err="1">
                <a:solidFill>
                  <a:schemeClr val="dk1"/>
                </a:solidFill>
                <a:latin typeface="Calibri"/>
                <a:ea typeface="Calibri"/>
                <a:cs typeface="Calibri"/>
                <a:sym typeface="Calibri"/>
              </a:rPr>
              <a:t>Rainy|Yes</a:t>
            </a:r>
            <a:r>
              <a:rPr lang="en-US" dirty="0">
                <a:solidFill>
                  <a:schemeClr val="dk1"/>
                </a:solidFill>
                <a:latin typeface="Calibri"/>
                <a:ea typeface="Calibri"/>
                <a:cs typeface="Calibri"/>
                <a:sym typeface="Calibri"/>
              </a:rPr>
              <a:t>) and  P(</a:t>
            </a:r>
            <a:r>
              <a:rPr lang="en-US" dirty="0" err="1">
                <a:solidFill>
                  <a:schemeClr val="dk1"/>
                </a:solidFill>
                <a:latin typeface="Calibri"/>
                <a:ea typeface="Calibri"/>
                <a:cs typeface="Calibri"/>
                <a:sym typeface="Calibri"/>
              </a:rPr>
              <a:t>Rainy|No</a:t>
            </a:r>
            <a:r>
              <a:rPr lang="en-US" dirty="0">
                <a:solidFill>
                  <a:schemeClr val="dk1"/>
                </a:solidFill>
                <a:latin typeface="Calibri"/>
                <a:ea typeface="Calibri"/>
                <a:cs typeface="Calibri"/>
                <a:sym typeface="Calibri"/>
              </a:rPr>
              <a:t>):</a:t>
            </a:r>
          </a:p>
          <a:p>
            <a:pPr lvl="0"/>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sym typeface="Calibri"/>
              </a:rPr>
              <a:t>       P(Rainy | Yes) = 2/9    ( N(Yes) = 9, N(Yes, Rainy) =  2 )</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sym typeface="Calibri"/>
              </a:rPr>
              <a:t>       P(Rainy |  No) = 3/5    ( N( No) = 5, N( No, Rainy) =  3 )</a:t>
            </a:r>
          </a:p>
          <a:p>
            <a:pPr lvl="0"/>
            <a:endParaRPr lang="en-US" dirty="0">
              <a:solidFill>
                <a:schemeClr val="dk1"/>
              </a:solidFill>
              <a:latin typeface="Calibri"/>
              <a:ea typeface="Calibri"/>
              <a:cs typeface="Calibri"/>
              <a:sym typeface="Calibri"/>
            </a:endParaRPr>
          </a:p>
          <a:p>
            <a:pPr lvl="0"/>
            <a:r>
              <a:rPr lang="en-US" dirty="0">
                <a:solidFill>
                  <a:schemeClr val="dk1"/>
                </a:solidFill>
                <a:latin typeface="Calibri"/>
                <a:ea typeface="Calibri"/>
                <a:cs typeface="Calibri"/>
                <a:sym typeface="Calibri"/>
              </a:rPr>
              <a:t>Similarly we can calculate all other conditional probabilities.</a:t>
            </a:r>
          </a:p>
          <a:p>
            <a:pPr lvl="0"/>
            <a:r>
              <a:rPr lang="en-US" dirty="0">
                <a:solidFill>
                  <a:schemeClr val="dk1"/>
                </a:solidFill>
                <a:latin typeface="Calibri"/>
                <a:ea typeface="Calibri"/>
                <a:cs typeface="Calibri"/>
                <a:sym typeface="Calibri"/>
              </a:rPr>
              <a:t>Then we can use Bayes formula to calculate the probability of playing golf</a:t>
            </a:r>
          </a:p>
          <a:p>
            <a:pPr lvl="0"/>
            <a:r>
              <a:rPr lang="en-US" dirty="0">
                <a:solidFill>
                  <a:schemeClr val="dk1"/>
                </a:solidFill>
                <a:latin typeface="Calibri"/>
                <a:cs typeface="Calibri"/>
                <a:sym typeface="Calibri"/>
              </a:rPr>
              <a:t>given any specific set of features.</a:t>
            </a:r>
          </a:p>
          <a:p>
            <a:pPr lvl="0"/>
            <a:endParaRPr lang="en-US" dirty="0">
              <a:solidFill>
                <a:schemeClr val="dk1"/>
              </a:solidFill>
              <a:latin typeface="Calibri"/>
              <a:cs typeface="Calibri"/>
              <a:sym typeface="Calibri"/>
            </a:endParaRPr>
          </a:p>
          <a:p>
            <a:r>
              <a:rPr lang="en-US" dirty="0">
                <a:solidFill>
                  <a:schemeClr val="dk1"/>
                </a:solidFill>
                <a:latin typeface="Calibri"/>
                <a:cs typeface="Calibri"/>
              </a:rPr>
              <a:t>Note that we don't have to calculate the denominator of the Bayes formula, because it is the same for both probabilities (Yes and No), and for classification purposes we only need to determine which value is larger. </a:t>
            </a:r>
          </a:p>
          <a:p>
            <a:r>
              <a:rPr lang="en-US" dirty="0">
                <a:solidFill>
                  <a:schemeClr val="dk1"/>
                </a:solidFill>
                <a:latin typeface="Calibri"/>
                <a:cs typeface="Calibri"/>
              </a:rPr>
              <a:t>Also we can normalize:  </a:t>
            </a:r>
            <a:r>
              <a:rPr lang="en-US" b="1" dirty="0" err="1">
                <a:solidFill>
                  <a:srgbClr val="0070C0"/>
                </a:solidFill>
                <a:latin typeface="Calibri"/>
                <a:cs typeface="Calibri"/>
              </a:rPr>
              <a:t>P</a:t>
            </a:r>
            <a:r>
              <a:rPr lang="en-US" b="1" baseline="-25000" dirty="0" err="1">
                <a:solidFill>
                  <a:srgbClr val="0070C0"/>
                </a:solidFill>
                <a:latin typeface="Calibri"/>
                <a:cs typeface="Calibri"/>
              </a:rPr>
              <a:t>Yes</a:t>
            </a:r>
            <a:r>
              <a:rPr lang="en-US" b="1" dirty="0">
                <a:solidFill>
                  <a:srgbClr val="0070C0"/>
                </a:solidFill>
                <a:latin typeface="Calibri"/>
                <a:cs typeface="Calibri"/>
              </a:rPr>
              <a:t> / (</a:t>
            </a:r>
            <a:r>
              <a:rPr lang="en-US" b="1" dirty="0" err="1">
                <a:solidFill>
                  <a:srgbClr val="0070C0"/>
                </a:solidFill>
                <a:latin typeface="Calibri"/>
                <a:cs typeface="Calibri"/>
              </a:rPr>
              <a:t>P</a:t>
            </a:r>
            <a:r>
              <a:rPr lang="en-US" b="1" baseline="-25000" dirty="0" err="1">
                <a:solidFill>
                  <a:srgbClr val="0070C0"/>
                </a:solidFill>
                <a:latin typeface="Calibri"/>
                <a:cs typeface="Calibri"/>
              </a:rPr>
              <a:t>Yes</a:t>
            </a:r>
            <a:r>
              <a:rPr lang="en-US" b="1" dirty="0" err="1">
                <a:solidFill>
                  <a:srgbClr val="0070C0"/>
                </a:solidFill>
                <a:latin typeface="Calibri"/>
                <a:cs typeface="Calibri"/>
              </a:rPr>
              <a:t>+P</a:t>
            </a:r>
            <a:r>
              <a:rPr lang="en-US" b="1" baseline="-25000" dirty="0" err="1">
                <a:solidFill>
                  <a:srgbClr val="0070C0"/>
                </a:solidFill>
                <a:latin typeface="Calibri"/>
                <a:cs typeface="Calibri"/>
              </a:rPr>
              <a:t>No</a:t>
            </a:r>
            <a:r>
              <a:rPr lang="en-US" b="1" dirty="0">
                <a:solidFill>
                  <a:srgbClr val="0070C0"/>
                </a:solidFill>
                <a:latin typeface="Calibri"/>
                <a:cs typeface="Calibri"/>
              </a:rPr>
              <a:t>)</a:t>
            </a:r>
          </a:p>
        </p:txBody>
      </p:sp>
      <p:sp>
        <p:nvSpPr>
          <p:cNvPr id="12" name="TextBox 11">
            <a:extLst>
              <a:ext uri="{FF2B5EF4-FFF2-40B4-BE49-F238E27FC236}">
                <a16:creationId xmlns:a16="http://schemas.microsoft.com/office/drawing/2014/main" id="{B5293DFC-1E53-314F-8AC5-957A175E20A6}"/>
              </a:ext>
            </a:extLst>
          </p:cNvPr>
          <p:cNvSpPr txBox="1"/>
          <p:nvPr/>
        </p:nvSpPr>
        <p:spPr>
          <a:xfrm>
            <a:off x="7392800" y="166168"/>
            <a:ext cx="4624188" cy="400110"/>
          </a:xfrm>
          <a:prstGeom prst="rect">
            <a:avLst/>
          </a:prstGeom>
          <a:noFill/>
        </p:spPr>
        <p:txBody>
          <a:bodyPr wrap="square" rtlCol="0">
            <a:spAutoFit/>
          </a:bodyPr>
          <a:lstStyle/>
          <a:p>
            <a:r>
              <a:rPr lang="en-US" sz="2000" b="1" dirty="0">
                <a:solidFill>
                  <a:srgbClr val="00B050"/>
                </a:solidFill>
              </a:rPr>
              <a:t>               Features                    Target</a:t>
            </a:r>
          </a:p>
        </p:txBody>
      </p:sp>
    </p:spTree>
    <p:extLst>
      <p:ext uri="{BB962C8B-B14F-4D97-AF65-F5344CB8AC3E}">
        <p14:creationId xmlns:p14="http://schemas.microsoft.com/office/powerpoint/2010/main" val="202422726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1404</TotalTime>
  <Words>5694</Words>
  <Application>Microsoft Macintosh PowerPoint</Application>
  <PresentationFormat>Widescreen</PresentationFormat>
  <Paragraphs>496</Paragraphs>
  <Slides>22</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Cambria Math</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Lev Selector</cp:lastModifiedBy>
  <cp:revision>156</cp:revision>
  <dcterms:modified xsi:type="dcterms:W3CDTF">2021-05-13T14:21:21Z</dcterms:modified>
</cp:coreProperties>
</file>